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trictFirstAndLastChars="0" saveSubsetFonts="1" autoCompressPictures="0">
  <p:sldMasterIdLst>
    <p:sldMasterId id="2147483701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88" r:id="rId11"/>
    <p:sldId id="284" r:id="rId12"/>
    <p:sldId id="268" r:id="rId13"/>
    <p:sldId id="269" r:id="rId14"/>
    <p:sldId id="270" r:id="rId15"/>
    <p:sldId id="285" r:id="rId16"/>
    <p:sldId id="271" r:id="rId17"/>
    <p:sldId id="273" r:id="rId18"/>
    <p:sldId id="289" r:id="rId19"/>
    <p:sldId id="274" r:id="rId20"/>
    <p:sldId id="277" r:id="rId21"/>
    <p:sldId id="292" r:id="rId22"/>
    <p:sldId id="286" r:id="rId23"/>
    <p:sldId id="279" r:id="rId24"/>
    <p:sldId id="290" r:id="rId25"/>
    <p:sldId id="280" r:id="rId26"/>
    <p:sldId id="283" r:id="rId27"/>
    <p:sldId id="282" r:id="rId28"/>
    <p:sldId id="291" r:id="rId29"/>
    <p:sldId id="287" r:id="rId30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242" autoAdjust="0"/>
  </p:normalViewPr>
  <p:slideViewPr>
    <p:cSldViewPr snapToGrid="0" snapToObjects="1">
      <p:cViewPr>
        <p:scale>
          <a:sx n="100" d="100"/>
          <a:sy n="100" d="100"/>
        </p:scale>
        <p:origin x="-1600" y="-640"/>
      </p:cViewPr>
      <p:guideLst>
        <p:guide orient="horz" pos="801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25767696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Relationship Id="rId3" Type="http://schemas.openxmlformats.org/officeDocument/2006/relationships/hyperlink" Target="http://academicbenchmarks.com/common-core-state-adoption-map/" TargetMode="Externa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Relationship Id="rId3" Type="http://schemas.openxmlformats.org/officeDocument/2006/relationships/hyperlink" Target="http://www.isbe.net/budget/fy15/fy15-fact-sheet1.pdf" TargetMode="Externa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Relationship Id="rId3" Type="http://schemas.openxmlformats.org/officeDocument/2006/relationships/hyperlink" Target="http://www.edweek.org/ew/section/multimedia/map-the-national-k-12-testing-landscape.html" TargetMode="Externa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Relationship Id="rId3" Type="http://schemas.openxmlformats.org/officeDocument/2006/relationships/hyperlink" Target="http://www.edweek.org/ew/section/multimedia/map-the-national-k-12-testing-landscape.html" TargetMode="Externa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dirty="0" smtClean="0"/>
              <a:t>As part of the 2009 stimulus package, the federal Department of Education came up with another way to effect education policy change. </a:t>
            </a:r>
          </a:p>
          <a:p>
            <a:pPr lv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dirty="0" smtClean="0"/>
              <a:t>Instead of tying guaranteed funding to fulfilling requirements, they created a competition among states for additional funding: Race To the Top (RTTT)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dirty="0" smtClean="0"/>
              <a:t>In order to participate in RTTT, states had to fulfill a long laundry list of education reforms, like evaluating teachers based on test scores and remove caps on the number of charter schools.</a:t>
            </a:r>
            <a:r>
              <a:rPr lang="en" sz="1100" baseline="0" dirty="0" smtClean="0"/>
              <a:t> </a:t>
            </a:r>
            <a:r>
              <a:rPr lang="en" sz="1100" dirty="0" smtClean="0"/>
              <a:t>Among these was the requirement to adopt new standards---the Common Core---and new tests aligned with them.</a:t>
            </a:r>
          </a:p>
          <a:p>
            <a:pPr lv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endParaRPr lang="en" sz="1100" dirty="0" smtClean="0"/>
          </a:p>
          <a:p>
            <a:pPr>
              <a:spcBef>
                <a:spcPts val="0"/>
              </a:spcBef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" sz="1100" u="sng" dirty="0" smtClean="0">
                <a:solidFill>
                  <a:schemeClr val="hlink"/>
                </a:solidFill>
                <a:hlinkClick r:id="rId3"/>
              </a:rPr>
              <a:t>46 states + DC adopted the CCSS. 3 have since withdrawn.</a:t>
            </a:r>
          </a:p>
          <a:p>
            <a:pPr>
              <a:spcBef>
                <a:spcPts val="0"/>
              </a:spcBef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dirty="0" smtClean="0"/>
              <a:t>Most states also joined one of two Common Core test consortia, Partnership for Assessment of Readiness for College and Careers (PARCC) or Smarter Balanced Assessment Consortium (SBAC).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lang="en" sz="1100" dirty="0" smtClean="0"/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dirty="0" smtClean="0"/>
              <a:t>Illinois joined the PARCC.</a:t>
            </a:r>
          </a:p>
          <a:p>
            <a:pPr>
              <a:spcBef>
                <a:spcPts val="0"/>
              </a:spcBef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100" dirty="0" smtClean="0"/>
              <a:t> Illinois submitted multiple applications to RTTT...and finally won the fabulous sum of $42.8 million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 lang="en" sz="1100" dirty="0" smtClean="0"/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dirty="0" smtClean="0"/>
              <a:t>…to put it in perspective that’s just 1.5% of the </a:t>
            </a:r>
            <a:r>
              <a:rPr lang="en" sz="1100" u="sng" dirty="0" smtClean="0">
                <a:solidFill>
                  <a:schemeClr val="hlink"/>
                </a:solidFill>
                <a:hlinkClick r:id="rId3"/>
              </a:rPr>
              <a:t>$2.7 </a:t>
            </a:r>
            <a:r>
              <a:rPr lang="en" sz="1100" b="1" u="sng" dirty="0" smtClean="0">
                <a:solidFill>
                  <a:schemeClr val="hlink"/>
                </a:solidFill>
                <a:hlinkClick r:id="rId3"/>
              </a:rPr>
              <a:t>billion</a:t>
            </a:r>
            <a:r>
              <a:rPr lang="en" sz="1100" u="sng" dirty="0" smtClean="0">
                <a:solidFill>
                  <a:schemeClr val="hlink"/>
                </a:solidFill>
                <a:hlinkClick r:id="rId3"/>
              </a:rPr>
              <a:t> budget cuts</a:t>
            </a:r>
            <a:r>
              <a:rPr lang="en" sz="1100" dirty="0" smtClean="0"/>
              <a:t> in state education funding in the last five years in Illinois.</a:t>
            </a:r>
          </a:p>
          <a:p>
            <a:pPr>
              <a:spcBef>
                <a:spcPts val="0"/>
              </a:spcBef>
              <a:buNone/>
            </a:pPr>
            <a:endParaRPr lang="en" dirty="0" smtClean="0"/>
          </a:p>
          <a:p>
            <a:pPr>
              <a:spcBef>
                <a:spcPts val="0"/>
              </a:spcBef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dirty="0" smtClean="0"/>
              <a:t>Now it’s 2014 --- 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lang="en" sz="1100" dirty="0" smtClean="0"/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dirty="0" smtClean="0"/>
              <a:t>3 states have dropped out of CCSS. And of 23 original PARCC members, </a:t>
            </a:r>
            <a:r>
              <a:rPr lang="en" sz="1100" u="sng" dirty="0" smtClean="0">
                <a:solidFill>
                  <a:schemeClr val="hlink"/>
                </a:solidFill>
                <a:hlinkClick r:id="rId3"/>
              </a:rPr>
              <a:t>only 8 states + DC will be giving PARCC</a:t>
            </a:r>
            <a:r>
              <a:rPr lang="en" sz="1100" dirty="0" smtClean="0"/>
              <a:t> to all their elem and HS students this spring (RI and MA will give it to some)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lang="en" sz="1100" dirty="0" smtClean="0"/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100" dirty="0" smtClean="0"/>
              <a:t>Why is everyone fleeing?</a:t>
            </a:r>
          </a:p>
          <a:p>
            <a:pPr>
              <a:spcBef>
                <a:spcPts val="0"/>
              </a:spcBef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dirty="0" smtClean="0"/>
              <a:t>Now it’s 2014 --- 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lang="en" sz="1100" dirty="0" smtClean="0"/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 sz="1100" dirty="0" smtClean="0"/>
              <a:t>3 states have dropped out of CCSS. And of 23 original PARCC members, </a:t>
            </a:r>
            <a:r>
              <a:rPr lang="en" sz="1100" u="sng" dirty="0" smtClean="0">
                <a:solidFill>
                  <a:schemeClr val="hlink"/>
                </a:solidFill>
                <a:hlinkClick r:id="rId3"/>
              </a:rPr>
              <a:t>only 8 states + DC will be giving PARCC</a:t>
            </a:r>
            <a:r>
              <a:rPr lang="en" sz="1100" dirty="0" smtClean="0"/>
              <a:t> to all their elem and HS students this spring (RI and MA will give it to some)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lang="en" sz="1100" dirty="0" smtClean="0"/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100" dirty="0" smtClean="0"/>
              <a:t>Why is everyone fleeing?</a:t>
            </a:r>
          </a:p>
          <a:p>
            <a:pPr>
              <a:spcBef>
                <a:spcPts val="0"/>
              </a:spcBef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/>
              <a:t>Similar to what was done for 2013 and 2014 </a:t>
            </a: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err="1" smtClean="0"/>
              <a:t>Esp</a:t>
            </a:r>
            <a:r>
              <a:rPr lang="en-US" dirty="0" smtClean="0"/>
              <a:t> among </a:t>
            </a:r>
            <a:r>
              <a:rPr lang="en-US" dirty="0" err="1" smtClean="0"/>
              <a:t>african-american</a:t>
            </a:r>
            <a:r>
              <a:rPr lang="en-US" baseline="0" dirty="0" smtClean="0"/>
              <a:t> students and </a:t>
            </a:r>
            <a:r>
              <a:rPr lang="en-US" baseline="0" dirty="0" err="1" smtClean="0"/>
              <a:t>english</a:t>
            </a:r>
            <a:r>
              <a:rPr lang="en-US" baseline="0" dirty="0" smtClean="0"/>
              <a:t> language learners </a:t>
            </a: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6" name="Shape 1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4" name="Shape 1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4" name="Shape 1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1" name="Shape 1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8" name="Shape 1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4478274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4539996"/>
            <a:ext cx="2249424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4533138"/>
            <a:ext cx="6784848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3028950"/>
            <a:ext cx="6477000" cy="13716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4537528"/>
            <a:ext cx="6705600" cy="51435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4551524"/>
            <a:ext cx="2057400" cy="51435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8E36636D-D922-432D-A958-524484B5923D}" type="datetimeFigureOut">
              <a:rPr lang="en-US" smtClean="0"/>
              <a:pPr/>
              <a:t>10/23/14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177404"/>
            <a:ext cx="5867400" cy="273844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171450"/>
            <a:ext cx="838200" cy="2857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71450"/>
            <a:ext cx="8153400" cy="74295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200150"/>
            <a:ext cx="8153400" cy="337185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1" y="2057400"/>
            <a:ext cx="7123113" cy="1254919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143000"/>
            <a:ext cx="9144000" cy="85725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00150"/>
            <a:ext cx="1295400" cy="7429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200150"/>
            <a:ext cx="7772400" cy="7429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200150"/>
            <a:ext cx="7620000" cy="74295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10/23/14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314450"/>
            <a:ext cx="1295400" cy="526257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192175"/>
            <a:ext cx="3886200" cy="3429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192175"/>
            <a:ext cx="3886200" cy="3429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E36636D-D922-432D-A958-524484B5923D}" type="datetimeFigureOut">
              <a:rPr lang="en-US" smtClean="0"/>
              <a:pPr/>
              <a:t>10/23/14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04787"/>
            <a:ext cx="8153400" cy="652463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1828800"/>
            <a:ext cx="3886200" cy="268605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1828800"/>
            <a:ext cx="3886200" cy="268605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E36636D-D922-432D-A958-524484B5923D}" type="datetimeFigureOut">
              <a:rPr lang="en-US" smtClean="0"/>
              <a:pPr/>
              <a:t>10/23/14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314450"/>
            <a:ext cx="3886200" cy="48006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314450"/>
            <a:ext cx="3886200" cy="48006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10/23/14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10/23/14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4686300"/>
            <a:ext cx="533400" cy="2857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4787"/>
            <a:ext cx="8077200" cy="652463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10/23/14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314450"/>
            <a:ext cx="1600200" cy="325755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314450"/>
            <a:ext cx="6400800" cy="33147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4114800"/>
            <a:ext cx="7315200" cy="51435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3429000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3497580"/>
            <a:ext cx="1463040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3490722"/>
            <a:ext cx="7598664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486150"/>
            <a:ext cx="7315200" cy="51435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515035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4686300"/>
            <a:ext cx="2667000" cy="273844"/>
          </a:xfrm>
        </p:spPr>
        <p:txBody>
          <a:bodyPr rtlCol="0"/>
          <a:lstStyle/>
          <a:p>
            <a:fld id="{8E36636D-D922-432D-A958-524484B5923D}" type="datetimeFigureOut">
              <a:rPr lang="en-US" smtClean="0"/>
              <a:pPr/>
              <a:t>10/23/14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3500437"/>
            <a:ext cx="1447800" cy="497684"/>
          </a:xfrm>
        </p:spPr>
        <p:txBody>
          <a:bodyPr rtlCol="0"/>
          <a:lstStyle>
            <a:lvl1pPr>
              <a:defRPr sz="2800"/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4686155"/>
            <a:ext cx="4572000" cy="273844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3426714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10/23/14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457201"/>
            <a:ext cx="2057400" cy="4137422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5562600" cy="413742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4686302"/>
            <a:ext cx="2209800" cy="273844"/>
          </a:xfrm>
        </p:spPr>
        <p:txBody>
          <a:bodyPr/>
          <a:lstStyle/>
          <a:p>
            <a:fld id="{8E36636D-D922-432D-A958-524484B5923D}" type="datetimeFigureOut">
              <a:rPr lang="en-US" smtClean="0"/>
              <a:pPr/>
              <a:t>10/23/14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2" y="4686156"/>
            <a:ext cx="5573483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51435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457200"/>
            <a:ext cx="228600" cy="46863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40005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6056313" y="77787"/>
            <a:ext cx="400050" cy="244476"/>
          </a:xfrm>
        </p:spPr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8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71450"/>
            <a:ext cx="8153400" cy="74295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200150"/>
            <a:ext cx="8153400" cy="339471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E36636D-D922-432D-A958-524484B5923D}" type="datetimeFigureOut">
              <a:rPr lang="en-US" smtClean="0"/>
              <a:pPr/>
              <a:t>10/23/14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1" y="4686155"/>
            <a:ext cx="5421083" cy="273844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925830"/>
            <a:ext cx="9144000" cy="24003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960120"/>
            <a:ext cx="533400" cy="1714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960120"/>
            <a:ext cx="8553450" cy="171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954167"/>
            <a:ext cx="533400" cy="183357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g"/><Relationship Id="rId5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4" Type="http://schemas.openxmlformats.org/officeDocument/2006/relationships/image" Target="../media/image11.jp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4" Type="http://schemas.openxmlformats.org/officeDocument/2006/relationships/image" Target="../media/image13.jp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tream.tv/recorded/52996210" TargetMode="External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practice.parcc.testnav.com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petitions.moveon.org/sign/isbe-acquire-a-waiver-1" TargetMode="External"/><Relationship Id="rId4" Type="http://schemas.openxmlformats.org/officeDocument/2006/relationships/hyperlink" Target="http://ilraiseyourhand.org/content/park-parcc" TargetMode="Externa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subTitle" idx="1"/>
          </p:nvPr>
        </p:nvSpPr>
        <p:spPr>
          <a:xfrm>
            <a:off x="3326973" y="2329438"/>
            <a:ext cx="5604777" cy="84534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-US" sz="4400" b="1" dirty="0" smtClean="0">
                <a:solidFill>
                  <a:srgbClr val="222222"/>
                </a:solidFill>
              </a:rPr>
              <a:t>Why</a:t>
            </a:r>
            <a:r>
              <a:rPr lang="en-US" sz="4400" b="1" dirty="0" smtClean="0">
                <a:solidFill>
                  <a:srgbClr val="222222"/>
                </a:solidFill>
              </a:rPr>
              <a:t> </a:t>
            </a:r>
            <a:r>
              <a:rPr lang="en-US" sz="4400" b="1" dirty="0" smtClean="0">
                <a:solidFill>
                  <a:srgbClr val="222222"/>
                </a:solidFill>
              </a:rPr>
              <a:t>and </a:t>
            </a:r>
            <a:r>
              <a:rPr lang="en-US" sz="4400" b="1" dirty="0" smtClean="0">
                <a:solidFill>
                  <a:srgbClr val="222222"/>
                </a:solidFill>
              </a:rPr>
              <a:t>How</a:t>
            </a:r>
            <a:r>
              <a:rPr lang="en-US" sz="4400" b="1" dirty="0" smtClean="0">
                <a:solidFill>
                  <a:srgbClr val="222222"/>
                </a:solidFill>
              </a:rPr>
              <a:t> </a:t>
            </a:r>
            <a:r>
              <a:rPr lang="en-US" sz="4400" b="1" dirty="0" smtClean="0">
                <a:solidFill>
                  <a:srgbClr val="222222"/>
                </a:solidFill>
              </a:rPr>
              <a:t>Webinar</a:t>
            </a:r>
          </a:p>
          <a:p>
            <a:pPr rtl="0">
              <a:spcBef>
                <a:spcPts val="0"/>
              </a:spcBef>
              <a:buNone/>
            </a:pPr>
            <a:endParaRPr lang="en-US" sz="2800" b="1" dirty="0" smtClean="0">
              <a:solidFill>
                <a:srgbClr val="222222"/>
              </a:solidFill>
            </a:endParaRPr>
          </a:p>
          <a:p>
            <a:pPr rtl="0">
              <a:spcBef>
                <a:spcPts val="0"/>
              </a:spcBef>
              <a:buNone/>
            </a:pPr>
            <a:endParaRPr lang="en-US" sz="2800" b="1" dirty="0" smtClean="0">
              <a:solidFill>
                <a:srgbClr val="222222"/>
              </a:solidFill>
            </a:endParaRPr>
          </a:p>
          <a:p>
            <a:pPr rtl="0">
              <a:spcBef>
                <a:spcPts val="0"/>
              </a:spcBef>
              <a:buNone/>
            </a:pPr>
            <a:endParaRPr lang="en" sz="3200" b="1" dirty="0">
              <a:solidFill>
                <a:srgbClr val="222222"/>
              </a:solidFill>
            </a:endParaRPr>
          </a:p>
        </p:txBody>
      </p:sp>
      <p:pic>
        <p:nvPicPr>
          <p:cNvPr id="25" name="Shape 25"/>
          <p:cNvPicPr preferRelativeResize="0"/>
          <p:nvPr/>
        </p:nvPicPr>
        <p:blipFill rotWithShape="1">
          <a:blip r:embed="rId3">
            <a:alphaModFix/>
          </a:blip>
          <a:srcRect l="18313" t="7880" r="19712" b="10854"/>
          <a:stretch/>
        </p:blipFill>
        <p:spPr>
          <a:xfrm>
            <a:off x="449990" y="3585125"/>
            <a:ext cx="1399861" cy="1356499"/>
          </a:xfrm>
          <a:prstGeom prst="rect">
            <a:avLst/>
          </a:prstGeom>
          <a:noFill/>
          <a:ln w="28575" cmpd="sng">
            <a:solidFill>
              <a:schemeClr val="bg1"/>
            </a:solidFill>
          </a:ln>
        </p:spPr>
      </p:pic>
      <p:pic>
        <p:nvPicPr>
          <p:cNvPr id="26" name="Shape 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2873" y="4520097"/>
            <a:ext cx="2622927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park the parcc bolder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82" y="273029"/>
            <a:ext cx="8284959" cy="19907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54582" y="3092621"/>
            <a:ext cx="5494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Thursday, October 23</a:t>
            </a:r>
            <a:endParaRPr lang="en-US" sz="2800" b="1" dirty="0"/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Welcome</a:t>
            </a:r>
          </a:p>
        </p:txBody>
      </p:sp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lnSpc>
                <a:spcPct val="115000"/>
              </a:lnSpc>
              <a:spcBef>
                <a:spcPts val="800"/>
              </a:spcBef>
              <a:buClr>
                <a:schemeClr val="dk1"/>
              </a:buClr>
              <a:buSzPct val="100000"/>
              <a:buFont typeface="Wingdings" charset="2"/>
              <a:buChar char="§"/>
            </a:pPr>
            <a:r>
              <a:rPr lang="en" sz="3200" dirty="0" smtClean="0">
                <a:latin typeface="Calibri"/>
                <a:ea typeface="Calibri"/>
                <a:cs typeface="Calibri"/>
                <a:sym typeface="Calibri"/>
              </a:rPr>
              <a:t>Raise </a:t>
            </a:r>
            <a:r>
              <a:rPr lang="en" sz="3200" dirty="0">
                <a:latin typeface="Calibri"/>
                <a:ea typeface="Calibri"/>
                <a:cs typeface="Calibri"/>
                <a:sym typeface="Calibri"/>
              </a:rPr>
              <a:t>Your Hand and More Than A Score</a:t>
            </a:r>
          </a:p>
          <a:p>
            <a:pPr>
              <a:lnSpc>
                <a:spcPct val="115000"/>
              </a:lnSpc>
              <a:spcBef>
                <a:spcPts val="800"/>
              </a:spcBef>
              <a:buClr>
                <a:schemeClr val="dk1"/>
              </a:buClr>
              <a:buSzPct val="100000"/>
              <a:buFont typeface="Wingdings" charset="2"/>
              <a:buChar char="§"/>
            </a:pPr>
            <a:r>
              <a:rPr lang="en" sz="3200" dirty="0" smtClean="0">
                <a:latin typeface="Calibri"/>
                <a:ea typeface="Calibri"/>
                <a:cs typeface="Calibri"/>
                <a:sym typeface="Calibri"/>
              </a:rPr>
              <a:t>Basic </a:t>
            </a:r>
            <a:r>
              <a:rPr lang="en" sz="3200" dirty="0">
                <a:latin typeface="Calibri"/>
                <a:ea typeface="Calibri"/>
                <a:cs typeface="Calibri"/>
                <a:sym typeface="Calibri"/>
              </a:rPr>
              <a:t>info on participating in the webinar</a:t>
            </a:r>
          </a:p>
          <a:p>
            <a:pPr>
              <a:lnSpc>
                <a:spcPct val="115000"/>
              </a:lnSpc>
              <a:spcBef>
                <a:spcPts val="800"/>
              </a:spcBef>
              <a:buClr>
                <a:schemeClr val="dk1"/>
              </a:buClr>
              <a:buSzPct val="100000"/>
              <a:buFont typeface="Wingdings" charset="2"/>
              <a:buChar char="§"/>
            </a:pPr>
            <a:r>
              <a:rPr lang="en" sz="3200" dirty="0" smtClean="0">
                <a:latin typeface="Calibri"/>
                <a:ea typeface="Calibri"/>
                <a:cs typeface="Calibri"/>
                <a:sym typeface="Calibri"/>
              </a:rPr>
              <a:t>How </a:t>
            </a:r>
            <a:r>
              <a:rPr lang="en" sz="3200" dirty="0">
                <a:latin typeface="Calibri"/>
                <a:ea typeface="Calibri"/>
                <a:cs typeface="Calibri"/>
                <a:sym typeface="Calibri"/>
              </a:rPr>
              <a:t>and when to ask </a:t>
            </a:r>
            <a:r>
              <a:rPr lang="en" sz="3200" dirty="0" smtClean="0">
                <a:latin typeface="Calibri"/>
                <a:ea typeface="Calibri"/>
                <a:cs typeface="Calibri"/>
                <a:sym typeface="Calibri"/>
              </a:rPr>
              <a:t>question</a:t>
            </a:r>
            <a:r>
              <a:rPr lang="en-US" sz="3200" dirty="0" smtClean="0">
                <a:latin typeface="Calibri"/>
                <a:ea typeface="Calibri"/>
                <a:cs typeface="Calibri"/>
                <a:sym typeface="Calibri"/>
              </a:rPr>
              <a:t>s</a:t>
            </a:r>
            <a:endParaRPr lang="en" sz="3200" dirty="0"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0"/>
              </a:spcBef>
              <a:buNone/>
            </a:pPr>
            <a:endParaRPr dirty="0"/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/>
              <a:t>Outline</a:t>
            </a:r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buClr>
                <a:schemeClr val="dk1"/>
              </a:buClr>
              <a:buSzPct val="100000"/>
              <a:buFont typeface="Wingdings" charset="2"/>
              <a:buChar char="§"/>
            </a:pPr>
            <a:r>
              <a:rPr lang="en" sz="2400" dirty="0">
                <a:solidFill>
                  <a:srgbClr val="000000"/>
                </a:solidFill>
                <a:latin typeface="Calibri"/>
                <a:cs typeface="Calibri"/>
              </a:rPr>
              <a:t>Why is Illinois getting a new test? </a:t>
            </a:r>
          </a:p>
          <a:p>
            <a:pPr>
              <a:buClr>
                <a:schemeClr val="dk1"/>
              </a:buClr>
              <a:buFont typeface="Wingdings" charset="2"/>
              <a:buChar char="§"/>
            </a:pPr>
            <a:endParaRPr sz="2400" dirty="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buClr>
                <a:schemeClr val="dk1"/>
              </a:buClr>
              <a:buSzPct val="100000"/>
              <a:buFont typeface="Wingdings" charset="2"/>
              <a:buChar char="§"/>
            </a:pPr>
            <a:r>
              <a:rPr lang="en" sz="2400" dirty="0">
                <a:solidFill>
                  <a:srgbClr val="000000"/>
                </a:solidFill>
                <a:latin typeface="Calibri"/>
                <a:cs typeface="Calibri"/>
              </a:rPr>
              <a:t>What is </a:t>
            </a:r>
            <a:r>
              <a:rPr lang="en" sz="2400" dirty="0" smtClean="0">
                <a:solidFill>
                  <a:srgbClr val="000000"/>
                </a:solidFill>
                <a:latin typeface="Calibri"/>
                <a:cs typeface="Calibri"/>
              </a:rPr>
              <a:t>PARCC</a:t>
            </a:r>
            <a:r>
              <a:rPr lang="en-US" sz="2400" dirty="0" smtClean="0">
                <a:solidFill>
                  <a:srgbClr val="000000"/>
                </a:solidFill>
                <a:latin typeface="Calibri"/>
                <a:cs typeface="Calibri"/>
              </a:rPr>
              <a:t>?</a:t>
            </a:r>
            <a:endParaRPr lang="en" sz="2400" dirty="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buClr>
                <a:schemeClr val="dk1"/>
              </a:buClr>
              <a:buFont typeface="Wingdings" charset="2"/>
              <a:buChar char="§"/>
            </a:pPr>
            <a:endParaRPr sz="2400" dirty="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buClr>
                <a:schemeClr val="dk1"/>
              </a:buClr>
              <a:buSzPct val="100000"/>
              <a:buFont typeface="Wingdings" charset="2"/>
              <a:buChar char="§"/>
            </a:pPr>
            <a:r>
              <a:rPr lang="en" sz="2400" dirty="0">
                <a:solidFill>
                  <a:srgbClr val="000000"/>
                </a:solidFill>
                <a:latin typeface="Calibri"/>
                <a:cs typeface="Calibri"/>
              </a:rPr>
              <a:t>Why shouldn't Illinois give </a:t>
            </a:r>
            <a:r>
              <a:rPr lang="en" sz="2400" dirty="0" smtClean="0">
                <a:solidFill>
                  <a:srgbClr val="000000"/>
                </a:solidFill>
                <a:latin typeface="Calibri"/>
                <a:cs typeface="Calibri"/>
              </a:rPr>
              <a:t>PARCC </a:t>
            </a:r>
            <a:r>
              <a:rPr lang="en" sz="2400" dirty="0">
                <a:solidFill>
                  <a:srgbClr val="000000"/>
                </a:solidFill>
                <a:latin typeface="Calibri"/>
                <a:cs typeface="Calibri"/>
              </a:rPr>
              <a:t>this year? </a:t>
            </a:r>
            <a:endParaRPr lang="en-US" sz="2400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buClr>
                <a:schemeClr val="dk1"/>
              </a:buClr>
              <a:buSzPct val="100000"/>
              <a:buFont typeface="Wingdings" charset="2"/>
              <a:buChar char="§"/>
            </a:pPr>
            <a:endParaRPr sz="2400" dirty="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buClr>
                <a:schemeClr val="dk1"/>
              </a:buClr>
              <a:buSzPct val="100000"/>
              <a:buFont typeface="Wingdings" charset="2"/>
              <a:buChar char="§"/>
            </a:pPr>
            <a:r>
              <a:rPr lang="en" sz="2400" dirty="0">
                <a:solidFill>
                  <a:srgbClr val="000000"/>
                </a:solidFill>
                <a:latin typeface="Calibri"/>
                <a:cs typeface="Calibri"/>
              </a:rPr>
              <a:t>What should Illinois do </a:t>
            </a:r>
            <a:r>
              <a:rPr lang="en" sz="2400" dirty="0" smtClean="0">
                <a:solidFill>
                  <a:srgbClr val="000000"/>
                </a:solidFill>
                <a:latin typeface="Calibri"/>
                <a:cs typeface="Calibri"/>
              </a:rPr>
              <a:t>instead</a:t>
            </a:r>
            <a:r>
              <a:rPr lang="en-US" sz="2400" dirty="0" smtClean="0">
                <a:solidFill>
                  <a:srgbClr val="000000"/>
                </a:solidFill>
                <a:latin typeface="Calibri"/>
                <a:cs typeface="Calibri"/>
              </a:rPr>
              <a:t>?</a:t>
            </a:r>
            <a:endParaRPr lang="en-US" sz="2400" dirty="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buClr>
                <a:schemeClr val="dk1"/>
              </a:buClr>
              <a:buSzPct val="100000"/>
              <a:buFont typeface="Wingdings" charset="2"/>
              <a:buChar char="§"/>
            </a:pPr>
            <a:endParaRPr lang="en-US" sz="2400" dirty="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buClr>
                <a:schemeClr val="dk1"/>
              </a:buClr>
              <a:buSzPct val="100000"/>
              <a:buFont typeface="Wingdings" charset="2"/>
              <a:buChar char="§"/>
            </a:pPr>
            <a:r>
              <a:rPr lang="en" sz="240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" sz="2400" dirty="0">
                <a:solidFill>
                  <a:srgbClr val="000000"/>
                </a:solidFill>
                <a:latin typeface="Calibri"/>
                <a:cs typeface="Calibri"/>
              </a:rPr>
              <a:t>How we can Park the </a:t>
            </a:r>
            <a:r>
              <a:rPr lang="en" sz="2400" dirty="0" smtClean="0">
                <a:solidFill>
                  <a:srgbClr val="000000"/>
                </a:solidFill>
                <a:latin typeface="Calibri"/>
                <a:cs typeface="Calibri"/>
              </a:rPr>
              <a:t>PARCC</a:t>
            </a:r>
            <a:r>
              <a:rPr lang="en-US" sz="2400" dirty="0" smtClean="0">
                <a:solidFill>
                  <a:srgbClr val="000000"/>
                </a:solidFill>
                <a:latin typeface="Calibri"/>
                <a:cs typeface="Calibri"/>
              </a:rPr>
              <a:t>?</a:t>
            </a:r>
            <a:endParaRPr lang="en" sz="24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title"/>
          </p:nvPr>
        </p:nvSpPr>
        <p:spPr>
          <a:xfrm>
            <a:off x="457200" y="150766"/>
            <a:ext cx="8229600" cy="85725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/>
              <a:t>Why is Illinois getting a new test?</a:t>
            </a:r>
          </a:p>
        </p:txBody>
      </p:sp>
      <p:sp>
        <p:nvSpPr>
          <p:cNvPr id="44" name="Shape 4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1289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buClrTx/>
              <a:buSzPct val="100000"/>
              <a:buFont typeface="Arial"/>
              <a:buChar char="•"/>
            </a:pPr>
            <a:r>
              <a:rPr lang="en-US" sz="3200" dirty="0" smtClean="0">
                <a:latin typeface="Calibri"/>
                <a:cs typeface="Calibri"/>
              </a:rPr>
              <a:t>Title 1 funding requirements</a:t>
            </a:r>
          </a:p>
          <a:p>
            <a:pPr>
              <a:buClrTx/>
              <a:buSzPct val="100000"/>
              <a:buFont typeface="Arial"/>
              <a:buChar char="•"/>
            </a:pPr>
            <a:r>
              <a:rPr lang="en" sz="3200" dirty="0" smtClean="0">
                <a:latin typeface="Calibri"/>
                <a:cs typeface="Calibri"/>
              </a:rPr>
              <a:t>Illinois </a:t>
            </a:r>
            <a:r>
              <a:rPr lang="en" sz="3200" dirty="0">
                <a:latin typeface="Calibri"/>
                <a:cs typeface="Calibri"/>
              </a:rPr>
              <a:t>state </a:t>
            </a:r>
            <a:r>
              <a:rPr lang="en" sz="3200" dirty="0" smtClean="0">
                <a:latin typeface="Calibri"/>
                <a:cs typeface="Calibri"/>
              </a:rPr>
              <a:t>law</a:t>
            </a:r>
            <a:r>
              <a:rPr lang="en-US" sz="3200" dirty="0" smtClean="0">
                <a:latin typeface="Calibri"/>
                <a:cs typeface="Calibri"/>
              </a:rPr>
              <a:t>: </a:t>
            </a:r>
            <a:r>
              <a:rPr lang="en" sz="3200" dirty="0" smtClean="0">
                <a:latin typeface="Calibri"/>
                <a:cs typeface="Calibri"/>
              </a:rPr>
              <a:t>public school</a:t>
            </a:r>
            <a:r>
              <a:rPr lang="en-US" sz="3200" dirty="0" smtClean="0">
                <a:latin typeface="Calibri"/>
                <a:cs typeface="Calibri"/>
              </a:rPr>
              <a:t>s</a:t>
            </a:r>
            <a:r>
              <a:rPr lang="en" sz="3200" dirty="0" smtClean="0">
                <a:latin typeface="Calibri"/>
                <a:cs typeface="Calibri"/>
              </a:rPr>
              <a:t> </a:t>
            </a:r>
            <a:r>
              <a:rPr lang="en-US" sz="3200" dirty="0" smtClean="0">
                <a:latin typeface="Calibri"/>
                <a:cs typeface="Calibri"/>
              </a:rPr>
              <a:t>must </a:t>
            </a:r>
            <a:r>
              <a:rPr lang="en" sz="3200" dirty="0" smtClean="0">
                <a:latin typeface="Calibri"/>
                <a:cs typeface="Calibri"/>
              </a:rPr>
              <a:t>test</a:t>
            </a:r>
            <a:r>
              <a:rPr lang="en-US" sz="3200" dirty="0" smtClean="0">
                <a:latin typeface="Calibri"/>
                <a:cs typeface="Calibri"/>
              </a:rPr>
              <a:t> every student</a:t>
            </a:r>
            <a:r>
              <a:rPr lang="en" sz="3200" dirty="0" smtClean="0">
                <a:latin typeface="Calibri"/>
                <a:cs typeface="Calibri"/>
              </a:rPr>
              <a:t> </a:t>
            </a:r>
            <a:r>
              <a:rPr lang="en" sz="3200" dirty="0">
                <a:latin typeface="Calibri"/>
                <a:cs typeface="Calibri"/>
              </a:rPr>
              <a:t>in reading and math once a year in 3-8th and once in high </a:t>
            </a:r>
            <a:r>
              <a:rPr lang="en" sz="3200" dirty="0" smtClean="0">
                <a:latin typeface="Calibri"/>
                <a:cs typeface="Calibri"/>
              </a:rPr>
              <a:t>school </a:t>
            </a:r>
            <a:endParaRPr lang="en-US" sz="3200" dirty="0">
              <a:latin typeface="Calibri"/>
              <a:cs typeface="Calibri"/>
            </a:endParaRPr>
          </a:p>
          <a:p>
            <a:pPr>
              <a:buClrTx/>
              <a:buSzPct val="100000"/>
              <a:buFont typeface="Wingdings" charset="2"/>
              <a:buChar char="§"/>
            </a:pPr>
            <a:r>
              <a:rPr lang="en" sz="3200" dirty="0" smtClean="0">
                <a:latin typeface="Calibri"/>
                <a:cs typeface="Calibri"/>
              </a:rPr>
              <a:t>IL </a:t>
            </a:r>
            <a:r>
              <a:rPr lang="en" sz="3200" dirty="0">
                <a:latin typeface="Calibri"/>
                <a:cs typeface="Calibri"/>
              </a:rPr>
              <a:t>used the ISAT for elementary </a:t>
            </a:r>
            <a:r>
              <a:rPr lang="en" sz="3200" dirty="0" smtClean="0">
                <a:latin typeface="Calibri"/>
                <a:cs typeface="Calibri"/>
              </a:rPr>
              <a:t>and</a:t>
            </a:r>
            <a:r>
              <a:rPr lang="en-US" sz="3200" dirty="0" smtClean="0">
                <a:latin typeface="Calibri"/>
                <a:cs typeface="Calibri"/>
              </a:rPr>
              <a:t/>
            </a:r>
            <a:br>
              <a:rPr lang="en-US" sz="3200" dirty="0" smtClean="0">
                <a:latin typeface="Calibri"/>
                <a:cs typeface="Calibri"/>
              </a:rPr>
            </a:br>
            <a:r>
              <a:rPr lang="en" sz="3200" dirty="0" smtClean="0">
                <a:latin typeface="Calibri"/>
                <a:cs typeface="Calibri"/>
              </a:rPr>
              <a:t>PSAE </a:t>
            </a:r>
            <a:r>
              <a:rPr lang="en" sz="3200" dirty="0">
                <a:latin typeface="Calibri"/>
                <a:cs typeface="Calibri"/>
              </a:rPr>
              <a:t>(ACT) for high school</a:t>
            </a:r>
          </a:p>
        </p:txBody>
      </p:sp>
      <p:pic>
        <p:nvPicPr>
          <p:cNvPr id="45" name="Shape 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09120" y="3202395"/>
            <a:ext cx="2031705" cy="19411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Shape 52"/>
          <p:cNvPicPr preferRelativeResize="0"/>
          <p:nvPr/>
        </p:nvPicPr>
        <p:blipFill rotWithShape="1">
          <a:blip r:embed="rId3">
            <a:alphaModFix/>
          </a:blip>
          <a:srcRect t="7305"/>
          <a:stretch/>
        </p:blipFill>
        <p:spPr>
          <a:xfrm>
            <a:off x="476047" y="1311324"/>
            <a:ext cx="3941511" cy="1891659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606277"/>
            <a:ext cx="8229600" cy="85725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 dirty="0"/>
              <a:t>Why is Illinois getting a new test?</a:t>
            </a:r>
          </a:p>
          <a:p>
            <a:pPr>
              <a:spcBef>
                <a:spcPts val="0"/>
              </a:spcBef>
              <a:buNone/>
            </a:pPr>
            <a:endParaRPr dirty="0"/>
          </a:p>
        </p:txBody>
      </p:sp>
      <p:pic>
        <p:nvPicPr>
          <p:cNvPr id="6" name="Shape 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95091" y="3202983"/>
            <a:ext cx="4722855" cy="16333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Shape 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0090" y="1184861"/>
            <a:ext cx="5549725" cy="37986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Illinois getting a new test?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36807" y="1602291"/>
            <a:ext cx="8366138" cy="2095500"/>
            <a:chOff x="519637" y="2333850"/>
            <a:chExt cx="8366138" cy="2095500"/>
          </a:xfrm>
        </p:grpSpPr>
        <p:pic>
          <p:nvPicPr>
            <p:cNvPr id="73" name="Shape 7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19637" y="2333850"/>
              <a:ext cx="3819525" cy="2095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4" name="Shape 7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755900" y="2863000"/>
              <a:ext cx="4129875" cy="13069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Illinois getting a new test?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/>
          <p:nvPr/>
        </p:nvSpPr>
        <p:spPr>
          <a:xfrm>
            <a:off x="5109050" y="3256700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Illinois getting a new test?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457200" y="1206500"/>
            <a:ext cx="7936675" cy="3684309"/>
            <a:chOff x="457200" y="2044700"/>
            <a:chExt cx="7936675" cy="3684309"/>
          </a:xfrm>
        </p:grpSpPr>
        <p:pic>
          <p:nvPicPr>
            <p:cNvPr id="81" name="Shape 8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226624" y="2585850"/>
              <a:ext cx="1430550" cy="953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3" name="Shape 83"/>
            <p:cNvPicPr preferRelativeResize="0"/>
            <p:nvPr/>
          </p:nvPicPr>
          <p:blipFill rotWithShape="1">
            <a:blip r:embed="rId4">
              <a:alphaModFix/>
            </a:blip>
            <a:srcRect t="11051"/>
            <a:stretch/>
          </p:blipFill>
          <p:spPr>
            <a:xfrm>
              <a:off x="4354925" y="2044700"/>
              <a:ext cx="4038950" cy="22453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TextBox 2"/>
            <p:cNvSpPr txBox="1"/>
            <p:nvPr/>
          </p:nvSpPr>
          <p:spPr>
            <a:xfrm>
              <a:off x="457200" y="4133949"/>
              <a:ext cx="32639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$42.8 million in funding…</a:t>
              </a:r>
              <a:endParaRPr lang="en-US" sz="2400" b="1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598987" y="4159349"/>
              <a:ext cx="379488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…only 1.5% of $2.7 billion in state education funding in the last five years in Illinois</a:t>
              </a:r>
              <a:endParaRPr lang="en-US" sz="2400" b="1" dirty="0"/>
            </a:p>
          </p:txBody>
        </p:sp>
      </p:grp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Shape 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2800" y="1217184"/>
            <a:ext cx="4669575" cy="36770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Illinois getting a new test?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Illinois getting a new test?</a:t>
            </a:r>
            <a:endParaRPr lang="en-US" dirty="0"/>
          </a:p>
        </p:txBody>
      </p:sp>
      <p:sp>
        <p:nvSpPr>
          <p:cNvPr id="5" name="Shape 44"/>
          <p:cNvSpPr txBox="1">
            <a:spLocks noGrp="1"/>
          </p:cNvSpPr>
          <p:nvPr>
            <p:ph type="body" idx="1"/>
          </p:nvPr>
        </p:nvSpPr>
        <p:spPr>
          <a:xfrm>
            <a:off x="457200" y="2228850"/>
            <a:ext cx="8229600" cy="1289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indent="0" algn="ctr">
              <a:buClrTx/>
              <a:buSzPct val="100000"/>
              <a:buNone/>
            </a:pPr>
            <a:r>
              <a:rPr lang="en-US" sz="3200" i="1" dirty="0" smtClean="0">
                <a:latin typeface="Calibri"/>
                <a:cs typeface="Calibri"/>
              </a:rPr>
              <a:t>&lt;Question Intermission&gt;</a:t>
            </a:r>
            <a:endParaRPr lang="en" sz="3200" i="1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4380839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/>
              <a:t>What is </a:t>
            </a:r>
            <a:r>
              <a:rPr lang="en" dirty="0" smtClean="0"/>
              <a:t>PARCC?</a:t>
            </a:r>
            <a:endParaRPr lang="en" dirty="0"/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15050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buClrTx/>
              <a:buSzPct val="100000"/>
              <a:buFont typeface="Wingdings" charset="2"/>
              <a:buChar char="§"/>
            </a:pPr>
            <a:r>
              <a:rPr lang="en-US" sz="3200" dirty="0">
                <a:latin typeface="Calibri"/>
                <a:cs typeface="Calibri"/>
              </a:rPr>
              <a:t>L</a:t>
            </a:r>
            <a:r>
              <a:rPr lang="en" sz="3200" dirty="0" smtClean="0">
                <a:latin typeface="Calibri"/>
                <a:cs typeface="Calibri"/>
              </a:rPr>
              <a:t>onger </a:t>
            </a:r>
            <a:endParaRPr lang="en" sz="3200" dirty="0">
              <a:latin typeface="Calibri"/>
              <a:cs typeface="Calibri"/>
            </a:endParaRPr>
          </a:p>
          <a:p>
            <a:pPr>
              <a:buClrTx/>
              <a:buSzPct val="100000"/>
              <a:buFont typeface="Wingdings" charset="2"/>
              <a:buChar char="§"/>
            </a:pPr>
            <a:r>
              <a:rPr lang="en-US" sz="3200" dirty="0">
                <a:latin typeface="Calibri"/>
                <a:cs typeface="Calibri"/>
              </a:rPr>
              <a:t>M</a:t>
            </a:r>
            <a:r>
              <a:rPr lang="en" sz="3200" dirty="0" smtClean="0">
                <a:latin typeface="Calibri"/>
                <a:cs typeface="Calibri"/>
              </a:rPr>
              <a:t>ore difficult </a:t>
            </a:r>
            <a:endParaRPr lang="en" sz="3200" dirty="0">
              <a:latin typeface="Calibri"/>
              <a:cs typeface="Calibri"/>
            </a:endParaRPr>
          </a:p>
          <a:p>
            <a:pPr>
              <a:buClrTx/>
              <a:buSzPct val="100000"/>
              <a:buFont typeface="Wingdings" charset="2"/>
              <a:buChar char="§"/>
            </a:pPr>
            <a:r>
              <a:rPr lang="en-US" sz="3200" dirty="0" smtClean="0">
                <a:latin typeface="Calibri"/>
                <a:cs typeface="Calibri"/>
              </a:rPr>
              <a:t>M</a:t>
            </a:r>
            <a:r>
              <a:rPr lang="en" sz="3200" dirty="0" smtClean="0">
                <a:latin typeface="Calibri"/>
                <a:cs typeface="Calibri"/>
              </a:rPr>
              <a:t>ore expensiv</a:t>
            </a:r>
            <a:r>
              <a:rPr lang="en-US" sz="3200" dirty="0" smtClean="0">
                <a:latin typeface="Calibri"/>
                <a:cs typeface="Calibri"/>
              </a:rPr>
              <a:t>e</a:t>
            </a:r>
            <a:r>
              <a:rPr lang="en" sz="3200" dirty="0" smtClean="0">
                <a:latin typeface="Calibri"/>
                <a:cs typeface="Calibri"/>
              </a:rPr>
              <a:t> </a:t>
            </a:r>
            <a:endParaRPr lang="en" sz="3200" dirty="0">
              <a:latin typeface="Calibri"/>
              <a:cs typeface="Calibri"/>
            </a:endParaRPr>
          </a:p>
          <a:p>
            <a:pPr>
              <a:buClrTx/>
              <a:buSzPct val="100000"/>
              <a:buFont typeface="Wingdings" charset="2"/>
              <a:buChar char="§"/>
            </a:pPr>
            <a:r>
              <a:rPr lang="en-US" sz="3200" dirty="0">
                <a:latin typeface="Calibri"/>
                <a:cs typeface="Calibri"/>
              </a:rPr>
              <a:t>B</a:t>
            </a:r>
            <a:r>
              <a:rPr lang="en" sz="3200" dirty="0" smtClean="0">
                <a:latin typeface="Calibri"/>
                <a:cs typeface="Calibri"/>
              </a:rPr>
              <a:t>ut</a:t>
            </a:r>
            <a:r>
              <a:rPr lang="en-US" sz="3200" dirty="0" smtClean="0">
                <a:latin typeface="Calibri"/>
                <a:cs typeface="Calibri"/>
              </a:rPr>
              <a:t>,</a:t>
            </a:r>
            <a:r>
              <a:rPr lang="en" sz="3200" dirty="0" smtClean="0">
                <a:latin typeface="Calibri"/>
                <a:cs typeface="Calibri"/>
              </a:rPr>
              <a:t> </a:t>
            </a:r>
            <a:r>
              <a:rPr lang="en" sz="3200" dirty="0">
                <a:latin typeface="Calibri"/>
                <a:cs typeface="Calibri"/>
              </a:rPr>
              <a:t>still just another standardized test from Pearson</a:t>
            </a:r>
          </a:p>
        </p:txBody>
      </p:sp>
      <p:pic>
        <p:nvPicPr>
          <p:cNvPr id="102" name="Shape 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98988" y="993444"/>
            <a:ext cx="3998699" cy="17344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0914170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/>
              <a:t>What is </a:t>
            </a:r>
            <a:r>
              <a:rPr lang="en" dirty="0" smtClean="0"/>
              <a:t>PARCC? </a:t>
            </a:r>
            <a:endParaRPr lang="en" dirty="0"/>
          </a:p>
        </p:txBody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457200" y="1073150"/>
            <a:ext cx="8559800" cy="372568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lnSpc>
                <a:spcPct val="115000"/>
              </a:lnSpc>
              <a:buClrTx/>
              <a:buSzPct val="100000"/>
              <a:buFont typeface="Wingdings" charset="2"/>
              <a:buChar char="§"/>
            </a:pPr>
            <a:r>
              <a:rPr lang="en" sz="3200" dirty="0" smtClean="0">
                <a:latin typeface="Calibri"/>
                <a:cs typeface="Calibri"/>
              </a:rPr>
              <a:t>Computer-based exam </a:t>
            </a:r>
            <a:endParaRPr lang="en" sz="3200" dirty="0">
              <a:latin typeface="Calibri"/>
              <a:cs typeface="Calibri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ct val="100000"/>
              <a:buFont typeface="Wingdings" charset="2"/>
              <a:buChar char="§"/>
            </a:pPr>
            <a:r>
              <a:rPr lang="en-US" sz="3200" dirty="0">
                <a:latin typeface="Calibri"/>
                <a:cs typeface="Calibri"/>
              </a:rPr>
              <a:t>A</a:t>
            </a:r>
            <a:r>
              <a:rPr lang="en" sz="3200" dirty="0" smtClean="0">
                <a:latin typeface="Calibri"/>
                <a:cs typeface="Calibri"/>
              </a:rPr>
              <a:t>bout </a:t>
            </a:r>
            <a:r>
              <a:rPr lang="en" sz="3200" dirty="0">
                <a:latin typeface="Calibri"/>
                <a:cs typeface="Calibri"/>
              </a:rPr>
              <a:t>10 hours for elementary </a:t>
            </a:r>
            <a:r>
              <a:rPr lang="en" sz="3200" dirty="0" smtClean="0">
                <a:latin typeface="Calibri"/>
                <a:cs typeface="Calibri"/>
              </a:rPr>
              <a:t>students</a:t>
            </a:r>
            <a:r>
              <a:rPr lang="en-US" sz="3200" dirty="0" smtClean="0">
                <a:latin typeface="Calibri"/>
                <a:cs typeface="Calibri"/>
              </a:rPr>
              <a:t>,</a:t>
            </a:r>
            <a:r>
              <a:rPr lang="en-US" sz="3200" dirty="0">
                <a:latin typeface="Calibri"/>
                <a:cs typeface="Calibri"/>
              </a:rPr>
              <a:t> </a:t>
            </a:r>
            <a:r>
              <a:rPr lang="en" sz="3200" dirty="0" smtClean="0">
                <a:latin typeface="Calibri"/>
                <a:cs typeface="Calibri"/>
              </a:rPr>
              <a:t>11 </a:t>
            </a:r>
            <a:r>
              <a:rPr lang="en" sz="3200" dirty="0">
                <a:latin typeface="Calibri"/>
                <a:cs typeface="Calibri"/>
              </a:rPr>
              <a:t>for high school students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ct val="100000"/>
              <a:buFont typeface="Wingdings" charset="2"/>
              <a:buChar char="§"/>
            </a:pPr>
            <a:r>
              <a:rPr lang="en-US" sz="3200" dirty="0" smtClean="0">
                <a:latin typeface="Calibri"/>
                <a:cs typeface="Calibri"/>
              </a:rPr>
              <a:t>H</a:t>
            </a:r>
            <a:r>
              <a:rPr lang="en" sz="3200" dirty="0" smtClean="0">
                <a:latin typeface="Calibri"/>
                <a:cs typeface="Calibri"/>
              </a:rPr>
              <a:t>ours split </a:t>
            </a:r>
            <a:r>
              <a:rPr lang="en" sz="3200" dirty="0">
                <a:latin typeface="Calibri"/>
                <a:cs typeface="Calibri"/>
              </a:rPr>
              <a:t>over </a:t>
            </a:r>
            <a:r>
              <a:rPr lang="en-US" sz="3200" dirty="0" smtClean="0">
                <a:latin typeface="Calibri"/>
                <a:cs typeface="Calibri"/>
              </a:rPr>
              <a:t>testing in </a:t>
            </a:r>
            <a:r>
              <a:rPr lang="en" sz="3200" dirty="0" smtClean="0">
                <a:latin typeface="Calibri"/>
                <a:cs typeface="Calibri"/>
              </a:rPr>
              <a:t>March </a:t>
            </a:r>
            <a:r>
              <a:rPr lang="en" sz="3200" dirty="0">
                <a:latin typeface="Calibri"/>
                <a:cs typeface="Calibri"/>
              </a:rPr>
              <a:t>and </a:t>
            </a:r>
            <a:r>
              <a:rPr lang="en" sz="3200" dirty="0" smtClean="0">
                <a:latin typeface="Calibri"/>
                <a:cs typeface="Calibri"/>
              </a:rPr>
              <a:t>May </a:t>
            </a:r>
            <a:endParaRPr sz="3200" dirty="0">
              <a:latin typeface="Calibri"/>
              <a:cs typeface="Calibri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ct val="100000"/>
              <a:buFont typeface="Wingdings" charset="2"/>
              <a:buChar char="§"/>
            </a:pPr>
            <a:r>
              <a:rPr lang="en-US" sz="3200" dirty="0" smtClean="0">
                <a:latin typeface="Calibri"/>
                <a:cs typeface="Calibri"/>
              </a:rPr>
              <a:t>Two </a:t>
            </a:r>
            <a:r>
              <a:rPr lang="en" sz="3200" dirty="0" smtClean="0">
                <a:latin typeface="Calibri"/>
                <a:cs typeface="Calibri"/>
              </a:rPr>
              <a:t>20-day </a:t>
            </a:r>
            <a:r>
              <a:rPr lang="en" sz="3200" dirty="0">
                <a:latin typeface="Calibri"/>
                <a:cs typeface="Calibri"/>
              </a:rPr>
              <a:t>windows for </a:t>
            </a:r>
            <a:r>
              <a:rPr lang="en" sz="3200" dirty="0" smtClean="0">
                <a:latin typeface="Calibri"/>
                <a:cs typeface="Calibri"/>
              </a:rPr>
              <a:t>administering</a:t>
            </a:r>
            <a:endParaRPr lang="en-US" sz="3200" dirty="0" smtClean="0">
              <a:latin typeface="Calibri"/>
              <a:cs typeface="Calibri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ct val="100000"/>
              <a:buFont typeface="Wingdings" charset="2"/>
              <a:buChar char="§"/>
            </a:pPr>
            <a:endParaRPr lang="en" sz="3200" dirty="0">
              <a:latin typeface="Calibri"/>
              <a:cs typeface="Calibri"/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100" dirty="0"/>
          </a:p>
          <a:p>
            <a:pPr>
              <a:spcBef>
                <a:spcPts val="0"/>
              </a:spcBef>
              <a:buNone/>
            </a:pPr>
            <a:endParaRPr dirty="0"/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>
            <a:spLocks noGrp="1"/>
          </p:cNvSpPr>
          <p:nvPr>
            <p:ph type="title"/>
          </p:nvPr>
        </p:nvSpPr>
        <p:spPr>
          <a:xfrm>
            <a:off x="457200" y="2313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/>
              <a:t>What is </a:t>
            </a:r>
            <a:r>
              <a:rPr lang="en" dirty="0" smtClean="0"/>
              <a:t>PARCC? </a:t>
            </a:r>
            <a:endParaRPr lang="en" dirty="0"/>
          </a:p>
        </p:txBody>
      </p:sp>
      <p:sp>
        <p:nvSpPr>
          <p:cNvPr id="2" name="TextBox 1"/>
          <p:cNvSpPr txBox="1"/>
          <p:nvPr/>
        </p:nvSpPr>
        <p:spPr>
          <a:xfrm>
            <a:off x="584200" y="1308100"/>
            <a:ext cx="3784600" cy="344094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100000">
                <a:srgbClr val="FFFFFF"/>
              </a:gs>
            </a:gsLst>
            <a:lin ang="0" scaled="1"/>
            <a:tileRect/>
          </a:gradFill>
          <a:ln w="31750">
            <a:solidFill>
              <a:srgbClr val="FF6600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Calibri"/>
                <a:cs typeface="Calibri"/>
              </a:rPr>
              <a:t>Pearson Marketing</a:t>
            </a:r>
          </a:p>
          <a:p>
            <a:pPr marL="342900" lvl="0" indent="-342900">
              <a:lnSpc>
                <a:spcPct val="115000"/>
              </a:lnSpc>
              <a:buFont typeface="Arial"/>
              <a:buChar char="•"/>
            </a:pPr>
            <a:r>
              <a:rPr lang="en" sz="2400" dirty="0">
                <a:latin typeface="Calibri"/>
                <a:cs typeface="Calibri"/>
              </a:rPr>
              <a:t>Interactive! </a:t>
            </a:r>
          </a:p>
          <a:p>
            <a:pPr marL="342900" lvl="0" indent="-342900">
              <a:lnSpc>
                <a:spcPct val="115000"/>
              </a:lnSpc>
              <a:buFont typeface="Arial"/>
              <a:buChar char="•"/>
            </a:pPr>
            <a:r>
              <a:rPr lang="en" sz="2400" dirty="0" smtClean="0">
                <a:latin typeface="Calibri"/>
                <a:cs typeface="Calibri"/>
              </a:rPr>
              <a:t>Drop</a:t>
            </a:r>
            <a:r>
              <a:rPr lang="en-US" sz="2400" dirty="0" smtClean="0">
                <a:latin typeface="Calibri"/>
                <a:cs typeface="Calibri"/>
              </a:rPr>
              <a:t>-</a:t>
            </a:r>
            <a:r>
              <a:rPr lang="en" sz="2400" dirty="0" smtClean="0">
                <a:latin typeface="Calibri"/>
                <a:cs typeface="Calibri"/>
              </a:rPr>
              <a:t>down menus </a:t>
            </a:r>
            <a:endParaRPr lang="en" sz="2400" dirty="0">
              <a:latin typeface="Calibri"/>
              <a:cs typeface="Calibri"/>
            </a:endParaRPr>
          </a:p>
          <a:p>
            <a:pPr marL="342900" lvl="0" indent="-342900">
              <a:lnSpc>
                <a:spcPct val="115000"/>
              </a:lnSpc>
              <a:buFont typeface="Arial"/>
              <a:buChar char="•"/>
            </a:pPr>
            <a:r>
              <a:rPr lang="en" sz="2400" dirty="0">
                <a:latin typeface="Calibri"/>
                <a:cs typeface="Calibri"/>
              </a:rPr>
              <a:t>On-screen </a:t>
            </a:r>
            <a:r>
              <a:rPr lang="en" sz="2400" dirty="0" smtClean="0">
                <a:latin typeface="Calibri"/>
                <a:cs typeface="Calibri"/>
              </a:rPr>
              <a:t>highlighting </a:t>
            </a:r>
            <a:endParaRPr lang="en" sz="2400" dirty="0">
              <a:latin typeface="Calibri"/>
              <a:cs typeface="Calibri"/>
            </a:endParaRPr>
          </a:p>
          <a:p>
            <a:pPr marL="342900" lvl="0" indent="-342900">
              <a:lnSpc>
                <a:spcPct val="115000"/>
              </a:lnSpc>
              <a:buFont typeface="Arial"/>
              <a:buChar char="•"/>
            </a:pPr>
            <a:r>
              <a:rPr lang="en" sz="2400" dirty="0" smtClean="0">
                <a:latin typeface="Calibri"/>
                <a:cs typeface="Calibri"/>
              </a:rPr>
              <a:t>Videos </a:t>
            </a:r>
            <a:endParaRPr lang="en" sz="2400" dirty="0">
              <a:latin typeface="Calibri"/>
              <a:cs typeface="Calibri"/>
            </a:endParaRPr>
          </a:p>
          <a:p>
            <a:pPr marL="342900" lvl="0" indent="-342900">
              <a:lnSpc>
                <a:spcPct val="115000"/>
              </a:lnSpc>
              <a:buFont typeface="Arial"/>
              <a:buChar char="•"/>
            </a:pPr>
            <a:r>
              <a:rPr lang="en" sz="2400" dirty="0">
                <a:latin typeface="Calibri"/>
                <a:cs typeface="Calibri"/>
              </a:rPr>
              <a:t>Drag and drop text chunks into answer </a:t>
            </a:r>
            <a:r>
              <a:rPr lang="en" sz="2400" dirty="0" smtClean="0">
                <a:latin typeface="Calibri"/>
                <a:cs typeface="Calibri"/>
              </a:rPr>
              <a:t>boxes</a:t>
            </a:r>
            <a:r>
              <a:rPr lang="en" dirty="0" smtClean="0">
                <a:latin typeface="Calibri"/>
                <a:cs typeface="Calibri"/>
              </a:rPr>
              <a:t> </a:t>
            </a:r>
            <a:endParaRPr lang="en" dirty="0">
              <a:latin typeface="Calibri"/>
              <a:cs typeface="Calibri"/>
            </a:endParaRP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902200" y="1295400"/>
            <a:ext cx="3784600" cy="344094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100000">
                <a:srgbClr val="FFFFFF"/>
              </a:gs>
            </a:gsLst>
            <a:lin ang="0" scaled="1"/>
            <a:tileRect/>
          </a:gradFill>
          <a:ln w="31750">
            <a:solidFill>
              <a:srgbClr val="FF6600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Calibri"/>
                <a:cs typeface="Calibri"/>
              </a:rPr>
              <a:t>Reality</a:t>
            </a:r>
          </a:p>
          <a:p>
            <a:pPr marL="342900" lvl="0" indent="-342900">
              <a:lnSpc>
                <a:spcPct val="115000"/>
              </a:lnSpc>
              <a:buFont typeface="Arial"/>
              <a:buChar char="•"/>
            </a:pPr>
            <a:r>
              <a:rPr lang="en" sz="2400" dirty="0">
                <a:latin typeface="Calibri"/>
                <a:cs typeface="Calibri"/>
              </a:rPr>
              <a:t>Tiny scroll boxes </a:t>
            </a:r>
            <a:r>
              <a:rPr lang="en-US" sz="2400" dirty="0" smtClean="0">
                <a:latin typeface="Calibri"/>
                <a:cs typeface="Calibri"/>
              </a:rPr>
              <a:t>for </a:t>
            </a:r>
            <a:r>
              <a:rPr lang="en" sz="2400" dirty="0" smtClean="0">
                <a:latin typeface="Calibri"/>
                <a:cs typeface="Calibri"/>
              </a:rPr>
              <a:t>long </a:t>
            </a:r>
            <a:r>
              <a:rPr lang="en" sz="2400" dirty="0">
                <a:latin typeface="Calibri"/>
                <a:cs typeface="Calibri"/>
              </a:rPr>
              <a:t>reading </a:t>
            </a:r>
            <a:r>
              <a:rPr lang="en" sz="2400" dirty="0" smtClean="0">
                <a:latin typeface="Calibri"/>
                <a:cs typeface="Calibri"/>
              </a:rPr>
              <a:t>passages </a:t>
            </a:r>
            <a:endParaRPr lang="en" sz="2400" dirty="0">
              <a:latin typeface="Calibri"/>
              <a:cs typeface="Calibri"/>
            </a:endParaRPr>
          </a:p>
          <a:p>
            <a:pPr marL="342900" lvl="0" indent="-342900">
              <a:lnSpc>
                <a:spcPct val="115000"/>
              </a:lnSpc>
              <a:buFont typeface="Arial"/>
              <a:buChar char="•"/>
            </a:pPr>
            <a:r>
              <a:rPr lang="en" sz="2400" dirty="0">
                <a:latin typeface="Calibri"/>
                <a:cs typeface="Calibri"/>
              </a:rPr>
              <a:t>“Enhanced” multiple choice is still...multiple </a:t>
            </a:r>
            <a:r>
              <a:rPr lang="en" sz="2400" dirty="0" smtClean="0">
                <a:latin typeface="Calibri"/>
                <a:cs typeface="Calibri"/>
              </a:rPr>
              <a:t>choice </a:t>
            </a:r>
            <a:endParaRPr lang="en" sz="2400" dirty="0">
              <a:latin typeface="Calibri"/>
              <a:cs typeface="Calibri"/>
            </a:endParaRPr>
          </a:p>
          <a:p>
            <a:pPr marL="342900" lvl="0" indent="-342900">
              <a:lnSpc>
                <a:spcPct val="115000"/>
              </a:lnSpc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dirty="0" smtClean="0">
                <a:latin typeface="Calibri"/>
                <a:cs typeface="Calibri"/>
              </a:rPr>
              <a:t>Computer scoring </a:t>
            </a:r>
            <a:endParaRPr lang="en" sz="2400" dirty="0">
              <a:latin typeface="Calibri"/>
              <a:cs typeface="Calibri"/>
            </a:endParaRP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/>
              <a:t>What is </a:t>
            </a:r>
            <a:r>
              <a:rPr lang="en" dirty="0" smtClean="0"/>
              <a:t>PARCC? </a:t>
            </a:r>
            <a:endParaRPr lang="en" dirty="0"/>
          </a:p>
        </p:txBody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470900" cy="372568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lnSpc>
                <a:spcPct val="115000"/>
              </a:lnSpc>
              <a:buClrTx/>
              <a:buSzPct val="100000"/>
              <a:buFont typeface="Wingdings" charset="2"/>
              <a:buChar char="§"/>
            </a:pPr>
            <a:r>
              <a:rPr lang="en" sz="3200" dirty="0">
                <a:latin typeface="Calibri"/>
                <a:cs typeface="Calibri"/>
              </a:rPr>
              <a:t>Test questions are intended to be more </a:t>
            </a:r>
            <a:r>
              <a:rPr lang="en" sz="3200" dirty="0" smtClean="0">
                <a:latin typeface="Calibri"/>
                <a:cs typeface="Calibri"/>
              </a:rPr>
              <a:t>“</a:t>
            </a:r>
            <a:r>
              <a:rPr lang="en" sz="3200" dirty="0">
                <a:latin typeface="Calibri"/>
                <a:cs typeface="Calibri"/>
              </a:rPr>
              <a:t>rigorous”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ct val="100000"/>
              <a:buFont typeface="Wingdings" charset="2"/>
              <a:buChar char="§"/>
            </a:pPr>
            <a:r>
              <a:rPr lang="en" sz="3200" dirty="0" smtClean="0">
                <a:latin typeface="Calibri"/>
                <a:cs typeface="Calibri"/>
              </a:rPr>
              <a:t>Cut </a:t>
            </a:r>
            <a:r>
              <a:rPr lang="en" sz="3200" dirty="0">
                <a:latin typeface="Calibri"/>
                <a:cs typeface="Calibri"/>
              </a:rPr>
              <a:t>scores will </a:t>
            </a:r>
            <a:r>
              <a:rPr lang="en-US" sz="3200" dirty="0" smtClean="0">
                <a:latin typeface="Calibri"/>
                <a:cs typeface="Calibri"/>
              </a:rPr>
              <a:t>likely </a:t>
            </a:r>
            <a:r>
              <a:rPr lang="en" sz="3200" dirty="0" smtClean="0">
                <a:latin typeface="Calibri"/>
                <a:cs typeface="Calibri"/>
              </a:rPr>
              <a:t>be </a:t>
            </a:r>
            <a:r>
              <a:rPr lang="en" sz="3200" dirty="0">
                <a:latin typeface="Calibri"/>
                <a:cs typeface="Calibri"/>
              </a:rPr>
              <a:t>set so </a:t>
            </a:r>
            <a:r>
              <a:rPr lang="en" sz="3200" dirty="0" smtClean="0">
                <a:latin typeface="Calibri"/>
                <a:cs typeface="Calibri"/>
              </a:rPr>
              <a:t>more </a:t>
            </a:r>
            <a:r>
              <a:rPr lang="en" sz="3200" dirty="0">
                <a:latin typeface="Calibri"/>
                <a:cs typeface="Calibri"/>
              </a:rPr>
              <a:t>children will fail than on previous state tests 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/>
              <a:t>What is </a:t>
            </a:r>
            <a:r>
              <a:rPr lang="en" dirty="0" smtClean="0"/>
              <a:t>PARCC? </a:t>
            </a:r>
            <a:endParaRPr lang="en" dirty="0"/>
          </a:p>
        </p:txBody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470900" cy="372568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SzPct val="100000"/>
              <a:buFont typeface="Wingdings" charset="2"/>
              <a:buChar char="§"/>
            </a:pPr>
            <a:r>
              <a:rPr lang="en" sz="3200" dirty="0" smtClean="0">
                <a:latin typeface="Calibri"/>
                <a:cs typeface="Calibri"/>
              </a:rPr>
              <a:t>PARCC expected </a:t>
            </a:r>
            <a:r>
              <a:rPr lang="en" sz="3200" dirty="0">
                <a:latin typeface="Calibri"/>
                <a:cs typeface="Calibri"/>
              </a:rPr>
              <a:t>to use data from the </a:t>
            </a:r>
            <a:r>
              <a:rPr lang="en" sz="3200" dirty="0" smtClean="0">
                <a:latin typeface="Calibri"/>
                <a:cs typeface="Calibri"/>
              </a:rPr>
              <a:t>NAEP </a:t>
            </a:r>
            <a:r>
              <a:rPr lang="en" sz="3200" dirty="0">
                <a:latin typeface="Calibri"/>
                <a:cs typeface="Calibri"/>
              </a:rPr>
              <a:t>to determine cutoff </a:t>
            </a:r>
            <a:r>
              <a:rPr lang="en" sz="3200" dirty="0" smtClean="0">
                <a:latin typeface="Calibri"/>
                <a:cs typeface="Calibri"/>
              </a:rPr>
              <a:t>scores</a:t>
            </a:r>
            <a:endParaRPr lang="en-US" sz="3200" dirty="0" smtClean="0">
              <a:latin typeface="Calibri"/>
              <a:cs typeface="Calibri"/>
            </a:endParaRPr>
          </a:p>
          <a:p>
            <a:pPr lvl="1">
              <a:lnSpc>
                <a:spcPct val="115000"/>
              </a:lnSpc>
              <a:buClr>
                <a:schemeClr val="dk1"/>
              </a:buClr>
              <a:buSzPct val="100000"/>
              <a:buFont typeface="Wingdings" charset="2"/>
              <a:buChar char="§"/>
            </a:pPr>
            <a:r>
              <a:rPr lang="en" dirty="0" smtClean="0">
                <a:latin typeface="Calibri"/>
                <a:cs typeface="Calibri"/>
              </a:rPr>
              <a:t>typically about ⅓ of students are judged proficient</a:t>
            </a:r>
            <a:endParaRPr sz="3200" dirty="0" smtClean="0">
              <a:latin typeface="Calibri"/>
              <a:cs typeface="Calibri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ct val="100000"/>
              <a:buFont typeface="Wingdings" charset="2"/>
              <a:buChar char="§"/>
            </a:pPr>
            <a:r>
              <a:rPr lang="en" sz="3200" dirty="0" smtClean="0">
                <a:latin typeface="Calibri"/>
                <a:cs typeface="Calibri"/>
              </a:rPr>
              <a:t>Common </a:t>
            </a:r>
            <a:r>
              <a:rPr lang="en" sz="3200" dirty="0">
                <a:latin typeface="Calibri"/>
                <a:cs typeface="Calibri"/>
              </a:rPr>
              <a:t>Core-aligned tests created by Pearson for </a:t>
            </a:r>
            <a:r>
              <a:rPr lang="en-US" sz="3200" dirty="0" smtClean="0">
                <a:latin typeface="Calibri"/>
                <a:cs typeface="Calibri"/>
              </a:rPr>
              <a:t>N</a:t>
            </a:r>
            <a:r>
              <a:rPr lang="en" sz="3200" dirty="0" smtClean="0">
                <a:latin typeface="Calibri"/>
                <a:cs typeface="Calibri"/>
              </a:rPr>
              <a:t>Y set </a:t>
            </a:r>
            <a:r>
              <a:rPr lang="en" sz="3200" dirty="0">
                <a:latin typeface="Calibri"/>
                <a:cs typeface="Calibri"/>
              </a:rPr>
              <a:t>cutoffs </a:t>
            </a:r>
            <a:r>
              <a:rPr lang="en-US" sz="3200" dirty="0" smtClean="0">
                <a:latin typeface="Calibri"/>
                <a:cs typeface="Calibri"/>
              </a:rPr>
              <a:t>so </a:t>
            </a:r>
            <a:r>
              <a:rPr lang="en" sz="3200" dirty="0" smtClean="0">
                <a:latin typeface="Calibri"/>
                <a:cs typeface="Calibri"/>
              </a:rPr>
              <a:t>~2/3 </a:t>
            </a:r>
            <a:r>
              <a:rPr lang="en-US" sz="3200" dirty="0" smtClean="0">
                <a:latin typeface="Calibri"/>
                <a:cs typeface="Calibri"/>
              </a:rPr>
              <a:t>fail</a:t>
            </a:r>
            <a:endParaRPr lang="en-US" sz="3200" dirty="0" smtClean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0539917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/>
              <a:t>What is </a:t>
            </a:r>
            <a:r>
              <a:rPr lang="en" dirty="0" smtClean="0"/>
              <a:t>PARCC? </a:t>
            </a:r>
            <a:endParaRPr lang="en" dirty="0"/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457200" y="1047750"/>
            <a:ext cx="8229600" cy="2047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lnSpc>
                <a:spcPct val="115000"/>
              </a:lnSpc>
              <a:buClrTx/>
              <a:buSzPct val="100000"/>
              <a:buFont typeface="Wingdings" charset="2"/>
              <a:buChar char="§"/>
            </a:pPr>
            <a:r>
              <a:rPr lang="en-US" sz="3200" dirty="0" smtClean="0">
                <a:latin typeface="Calibri"/>
                <a:cs typeface="Calibri"/>
              </a:rPr>
              <a:t>Illinois’ </a:t>
            </a:r>
            <a:r>
              <a:rPr lang="en" sz="3200" dirty="0" smtClean="0">
                <a:latin typeface="Calibri"/>
                <a:cs typeface="Calibri"/>
              </a:rPr>
              <a:t>contract </a:t>
            </a:r>
            <a:r>
              <a:rPr lang="en-US" sz="3200" dirty="0" smtClean="0">
                <a:latin typeface="Calibri"/>
                <a:cs typeface="Calibri"/>
              </a:rPr>
              <a:t>with </a:t>
            </a:r>
            <a:r>
              <a:rPr lang="en" sz="3200" dirty="0" smtClean="0">
                <a:latin typeface="Calibri"/>
                <a:cs typeface="Calibri"/>
              </a:rPr>
              <a:t>Pearson </a:t>
            </a:r>
            <a:r>
              <a:rPr lang="en-US" sz="3200" dirty="0" smtClean="0">
                <a:latin typeface="Calibri"/>
                <a:cs typeface="Calibri"/>
              </a:rPr>
              <a:t>is </a:t>
            </a:r>
            <a:r>
              <a:rPr lang="en" sz="3200" dirty="0" smtClean="0">
                <a:latin typeface="Calibri"/>
                <a:cs typeface="Calibri"/>
              </a:rPr>
              <a:t>up </a:t>
            </a:r>
            <a:r>
              <a:rPr lang="en" sz="3200" dirty="0">
                <a:latin typeface="Calibri"/>
                <a:cs typeface="Calibri"/>
              </a:rPr>
              <a:t>to $160M over 4 </a:t>
            </a:r>
            <a:r>
              <a:rPr lang="en" sz="3200" dirty="0" smtClean="0">
                <a:latin typeface="Calibri"/>
                <a:cs typeface="Calibri"/>
              </a:rPr>
              <a:t>years</a:t>
            </a:r>
            <a:r>
              <a:rPr lang="en-US" sz="3200" dirty="0" smtClean="0">
                <a:latin typeface="Calibri"/>
                <a:cs typeface="Calibri"/>
              </a:rPr>
              <a:t>, depletes Race to the Top funds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ct val="100000"/>
              <a:buFont typeface="Wingdings" charset="2"/>
              <a:buChar char="§"/>
            </a:pPr>
            <a:r>
              <a:rPr lang="en" sz="3200" dirty="0" smtClean="0">
                <a:latin typeface="Calibri"/>
                <a:cs typeface="Calibri"/>
              </a:rPr>
              <a:t>One </a:t>
            </a:r>
            <a:r>
              <a:rPr lang="en" sz="3200" dirty="0">
                <a:latin typeface="Calibri"/>
                <a:cs typeface="Calibri"/>
              </a:rPr>
              <a:t>of the largest standardized testing contracts in </a:t>
            </a:r>
            <a:r>
              <a:rPr lang="en" sz="3200" dirty="0" smtClean="0">
                <a:latin typeface="Calibri"/>
                <a:cs typeface="Calibri"/>
              </a:rPr>
              <a:t>history</a:t>
            </a:r>
            <a:endParaRPr lang="en-US" sz="3200" dirty="0" smtClean="0">
              <a:latin typeface="Calibri"/>
              <a:cs typeface="Calibri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ct val="100000"/>
              <a:buFont typeface="Wingdings" charset="2"/>
              <a:buChar char="§"/>
            </a:pPr>
            <a:r>
              <a:rPr lang="en-US" sz="3200" dirty="0" smtClean="0">
                <a:latin typeface="Calibri"/>
                <a:cs typeface="Calibri"/>
              </a:rPr>
              <a:t>U</a:t>
            </a:r>
            <a:r>
              <a:rPr lang="en" sz="3200" dirty="0" smtClean="0">
                <a:latin typeface="Calibri"/>
                <a:cs typeface="Calibri"/>
              </a:rPr>
              <a:t>p </a:t>
            </a:r>
            <a:r>
              <a:rPr lang="en" sz="3200" dirty="0">
                <a:latin typeface="Calibri"/>
                <a:cs typeface="Calibri"/>
              </a:rPr>
              <a:t>to 10 million students, $24/student on the computer, $34 on </a:t>
            </a:r>
            <a:r>
              <a:rPr lang="en" sz="3200" dirty="0" smtClean="0">
                <a:latin typeface="Calibri"/>
                <a:cs typeface="Calibri"/>
              </a:rPr>
              <a:t>paper </a:t>
            </a:r>
            <a:endParaRPr lang="en-US" sz="3200" dirty="0" smtClean="0">
              <a:latin typeface="Calibri"/>
              <a:cs typeface="Calibri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ct val="100000"/>
              <a:buFont typeface="Wingdings" charset="2"/>
              <a:buChar char="§"/>
            </a:pPr>
            <a:r>
              <a:rPr lang="en-US" sz="3200" dirty="0" smtClean="0">
                <a:latin typeface="Calibri"/>
                <a:cs typeface="Calibri"/>
              </a:rPr>
              <a:t>Added cost of technology resources</a:t>
            </a:r>
            <a:endParaRPr lang="en" sz="3200" dirty="0">
              <a:latin typeface="Calibri"/>
              <a:cs typeface="Calibri"/>
            </a:endParaRPr>
          </a:p>
          <a:p>
            <a:pPr>
              <a:lnSpc>
                <a:spcPct val="115000"/>
              </a:lnSpc>
            </a:pP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>
            <a:spLocks noGrp="1"/>
          </p:cNvSpPr>
          <p:nvPr>
            <p:ph type="title"/>
          </p:nvPr>
        </p:nvSpPr>
        <p:spPr>
          <a:xfrm>
            <a:off x="457200" y="80470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/>
              <a:t>What is </a:t>
            </a:r>
            <a:r>
              <a:rPr lang="en" dirty="0" smtClean="0"/>
              <a:t>PARCC? </a:t>
            </a:r>
            <a:endParaRPr lang="en" dirty="0"/>
          </a:p>
        </p:txBody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444500" y="869950"/>
            <a:ext cx="8229600" cy="310290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 sz="3200" dirty="0" smtClean="0">
                <a:latin typeface="Calibri"/>
                <a:cs typeface="Calibri"/>
              </a:rPr>
              <a:t>Pears</a:t>
            </a:r>
            <a:r>
              <a:rPr lang="en-US" sz="3200" dirty="0" smtClean="0">
                <a:latin typeface="Calibri"/>
                <a:cs typeface="Calibri"/>
              </a:rPr>
              <a:t>on </a:t>
            </a:r>
            <a:r>
              <a:rPr lang="en-US" sz="3200" dirty="0" smtClean="0">
                <a:solidFill>
                  <a:srgbClr val="000000"/>
                </a:solidFill>
                <a:latin typeface="Calibri"/>
                <a:cs typeface="Calibri"/>
              </a:rPr>
              <a:t>– </a:t>
            </a:r>
            <a:r>
              <a:rPr lang="en-US" sz="3200" dirty="0" smtClean="0">
                <a:latin typeface="Calibri"/>
                <a:cs typeface="Calibri"/>
              </a:rPr>
              <a:t>long history of test issues</a:t>
            </a:r>
            <a:endParaRPr sz="3200" dirty="0">
              <a:latin typeface="Calibri"/>
              <a:cs typeface="Calibri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ct val="100000"/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  <a:latin typeface="Calibri"/>
                <a:cs typeface="Calibri"/>
              </a:rPr>
              <a:t>MN, 2000 </a:t>
            </a:r>
            <a:r>
              <a:rPr lang="en" sz="2000" dirty="0">
                <a:solidFill>
                  <a:srgbClr val="000000"/>
                </a:solidFill>
                <a:latin typeface="Calibri"/>
                <a:cs typeface="Calibri"/>
              </a:rPr>
              <a:t>–</a:t>
            </a:r>
            <a:r>
              <a:rPr lang="en-US" sz="200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" sz="2000" dirty="0" smtClean="0">
                <a:solidFill>
                  <a:srgbClr val="000000"/>
                </a:solidFill>
                <a:latin typeface="Calibri"/>
                <a:cs typeface="Calibri"/>
              </a:rPr>
              <a:t>misgraded 45</a:t>
            </a:r>
            <a:r>
              <a:rPr lang="en-US" sz="2000" dirty="0" smtClean="0">
                <a:solidFill>
                  <a:srgbClr val="000000"/>
                </a:solidFill>
                <a:latin typeface="Calibri"/>
                <a:cs typeface="Calibri"/>
              </a:rPr>
              <a:t>k+ </a:t>
            </a:r>
            <a:r>
              <a:rPr lang="en" sz="2000" dirty="0" smtClean="0">
                <a:solidFill>
                  <a:srgbClr val="000000"/>
                </a:solidFill>
                <a:latin typeface="Calibri"/>
                <a:cs typeface="Calibri"/>
              </a:rPr>
              <a:t>graduation tests</a:t>
            </a:r>
            <a:r>
              <a:rPr lang="en-US" sz="2000" dirty="0" smtClean="0">
                <a:solidFill>
                  <a:srgbClr val="000000"/>
                </a:solidFill>
                <a:latin typeface="Calibri"/>
                <a:cs typeface="Calibri"/>
              </a:rPr>
              <a:t>,</a:t>
            </a:r>
            <a:r>
              <a:rPr lang="en" sz="200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" sz="2000" dirty="0">
                <a:solidFill>
                  <a:srgbClr val="000000"/>
                </a:solidFill>
                <a:latin typeface="Calibri"/>
                <a:cs typeface="Calibri"/>
              </a:rPr>
              <a:t>lawsuit with $</a:t>
            </a:r>
            <a:r>
              <a:rPr lang="en" sz="2000" dirty="0" smtClean="0">
                <a:solidFill>
                  <a:srgbClr val="000000"/>
                </a:solidFill>
                <a:latin typeface="Calibri"/>
                <a:cs typeface="Calibri"/>
              </a:rPr>
              <a:t>11</a:t>
            </a:r>
            <a:r>
              <a:rPr lang="en-US" sz="2000" dirty="0">
                <a:solidFill>
                  <a:srgbClr val="000000"/>
                </a:solidFill>
                <a:latin typeface="Calibri"/>
                <a:cs typeface="Calibri"/>
              </a:rPr>
              <a:t>M</a:t>
            </a:r>
            <a:r>
              <a:rPr lang="en" sz="2000" dirty="0" smtClean="0">
                <a:solidFill>
                  <a:srgbClr val="000000"/>
                </a:solidFill>
                <a:latin typeface="Calibri"/>
                <a:cs typeface="Calibri"/>
              </a:rPr>
              <a:t> settlement</a:t>
            </a:r>
            <a:endParaRPr sz="2000" dirty="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ct val="100000"/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  <a:latin typeface="Calibri"/>
                <a:cs typeface="Calibri"/>
              </a:rPr>
              <a:t>IL, 2011</a:t>
            </a:r>
            <a:r>
              <a:rPr lang="en" sz="200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" sz="2000" dirty="0">
                <a:solidFill>
                  <a:srgbClr val="000000"/>
                </a:solidFill>
                <a:latin typeface="Calibri"/>
                <a:cs typeface="Calibri"/>
              </a:rPr>
              <a:t>– 144 </a:t>
            </a:r>
            <a:r>
              <a:rPr lang="en" sz="2000" dirty="0" smtClean="0">
                <a:solidFill>
                  <a:srgbClr val="000000"/>
                </a:solidFill>
                <a:latin typeface="Calibri"/>
                <a:cs typeface="Calibri"/>
              </a:rPr>
              <a:t>student</a:t>
            </a:r>
            <a:r>
              <a:rPr lang="en-US" sz="2000" dirty="0" smtClean="0">
                <a:solidFill>
                  <a:srgbClr val="000000"/>
                </a:solidFill>
                <a:latin typeface="Calibri"/>
                <a:cs typeface="Calibri"/>
              </a:rPr>
              <a:t>s</a:t>
            </a:r>
            <a:r>
              <a:rPr lang="en" sz="200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" sz="2000" dirty="0">
                <a:solidFill>
                  <a:srgbClr val="000000"/>
                </a:solidFill>
                <a:latin typeface="Calibri"/>
                <a:cs typeface="Calibri"/>
              </a:rPr>
              <a:t>in five Chicago schools </a:t>
            </a:r>
            <a:r>
              <a:rPr lang="en" sz="2000" dirty="0" smtClean="0">
                <a:solidFill>
                  <a:srgbClr val="000000"/>
                </a:solidFill>
                <a:latin typeface="Calibri"/>
                <a:cs typeface="Calibri"/>
              </a:rPr>
              <a:t>receive </a:t>
            </a:r>
            <a:r>
              <a:rPr lang="en" sz="2000" dirty="0">
                <a:solidFill>
                  <a:srgbClr val="000000"/>
                </a:solidFill>
                <a:latin typeface="Calibri"/>
                <a:cs typeface="Calibri"/>
              </a:rPr>
              <a:t>zeroes due to scoring error. The state sought nearly $1.7 million from Pearson, which could not explain how the errors occurred.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ct val="100000"/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  <a:latin typeface="Calibri"/>
                <a:cs typeface="Calibri"/>
              </a:rPr>
              <a:t>OK, </a:t>
            </a:r>
            <a:r>
              <a:rPr lang="en" sz="2000" dirty="0" smtClean="0">
                <a:solidFill>
                  <a:srgbClr val="000000"/>
                </a:solidFill>
                <a:latin typeface="Calibri"/>
                <a:cs typeface="Calibri"/>
              </a:rPr>
              <a:t>2012 – </a:t>
            </a:r>
            <a:r>
              <a:rPr lang="en" sz="2000" dirty="0">
                <a:solidFill>
                  <a:srgbClr val="000000"/>
                </a:solidFill>
                <a:latin typeface="Calibri"/>
                <a:cs typeface="Calibri"/>
              </a:rPr>
              <a:t>After major test delivery delays, state replaces Pearson as its testing contractor 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ct val="100000"/>
              <a:buFont typeface="Wingdings" charset="2"/>
              <a:buChar char="§"/>
            </a:pPr>
            <a:r>
              <a:rPr lang="en-US" sz="2000" dirty="0" smtClean="0">
                <a:solidFill>
                  <a:srgbClr val="000000"/>
                </a:solidFill>
                <a:latin typeface="Calibri"/>
                <a:cs typeface="Calibri"/>
              </a:rPr>
              <a:t>NY, </a:t>
            </a:r>
            <a:r>
              <a:rPr lang="en" sz="2000" dirty="0" smtClean="0">
                <a:solidFill>
                  <a:srgbClr val="000000"/>
                </a:solidFill>
                <a:latin typeface="Calibri"/>
                <a:cs typeface="Calibri"/>
              </a:rPr>
              <a:t>2012 </a:t>
            </a:r>
            <a:r>
              <a:rPr lang="en" sz="2000" dirty="0">
                <a:solidFill>
                  <a:srgbClr val="000000"/>
                </a:solidFill>
                <a:latin typeface="Calibri"/>
                <a:cs typeface="Calibri"/>
              </a:rPr>
              <a:t>– More than </a:t>
            </a:r>
            <a:r>
              <a:rPr lang="en" sz="2000" dirty="0" smtClean="0">
                <a:solidFill>
                  <a:srgbClr val="000000"/>
                </a:solidFill>
                <a:latin typeface="Calibri"/>
                <a:cs typeface="Calibri"/>
              </a:rPr>
              <a:t>7</a:t>
            </a:r>
            <a:r>
              <a:rPr lang="en-US" sz="2000" dirty="0" smtClean="0">
                <a:solidFill>
                  <a:srgbClr val="000000"/>
                </a:solidFill>
                <a:latin typeface="Calibri"/>
                <a:cs typeface="Calibri"/>
              </a:rPr>
              <a:t>K NYC</a:t>
            </a:r>
            <a:r>
              <a:rPr lang="en" sz="200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" sz="2000" dirty="0">
                <a:solidFill>
                  <a:srgbClr val="000000"/>
                </a:solidFill>
                <a:latin typeface="Calibri"/>
                <a:cs typeface="Calibri"/>
              </a:rPr>
              <a:t>elementary and middle school students wrongly blocked from graduation by inaccurate “preliminary scores” on Pearson </a:t>
            </a:r>
            <a:r>
              <a:rPr lang="en" sz="2000" dirty="0" smtClean="0">
                <a:solidFill>
                  <a:srgbClr val="000000"/>
                </a:solidFill>
                <a:latin typeface="Calibri"/>
                <a:cs typeface="Calibri"/>
              </a:rPr>
              <a:t>tests</a:t>
            </a:r>
            <a:endParaRPr lang="en-US" sz="2000" dirty="0" smtClean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05500" y="4737100"/>
            <a:ext cx="294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err="1" smtClean="0"/>
              <a:t>FairTest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>
            <a:spLocks noGrp="1"/>
          </p:cNvSpPr>
          <p:nvPr>
            <p:ph type="title"/>
          </p:nvPr>
        </p:nvSpPr>
        <p:spPr>
          <a:xfrm>
            <a:off x="457200" y="80470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/>
              <a:t>What is </a:t>
            </a:r>
            <a:r>
              <a:rPr lang="en" dirty="0" smtClean="0"/>
              <a:t>PARCC? </a:t>
            </a:r>
            <a:endParaRPr lang="en" dirty="0"/>
          </a:p>
        </p:txBody>
      </p:sp>
      <p:sp>
        <p:nvSpPr>
          <p:cNvPr id="6" name="Shape 44"/>
          <p:cNvSpPr txBox="1">
            <a:spLocks noGrp="1"/>
          </p:cNvSpPr>
          <p:nvPr>
            <p:ph type="body" idx="1"/>
          </p:nvPr>
        </p:nvSpPr>
        <p:spPr>
          <a:xfrm>
            <a:off x="457200" y="2228850"/>
            <a:ext cx="8229600" cy="1289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indent="0" algn="ctr">
              <a:buClrTx/>
              <a:buSzPct val="100000"/>
              <a:buNone/>
            </a:pPr>
            <a:r>
              <a:rPr lang="en-US" sz="3200" i="1" dirty="0" smtClean="0">
                <a:latin typeface="Calibri"/>
                <a:cs typeface="Calibri"/>
              </a:rPr>
              <a:t>&lt;Question Intermission&gt;</a:t>
            </a:r>
            <a:endParaRPr lang="en" sz="3200" i="1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68330833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dirty="0"/>
          </a:p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4" name="Shape 125"/>
          <p:cNvSpPr txBox="1">
            <a:spLocks noGrp="1"/>
          </p:cNvSpPr>
          <p:nvPr>
            <p:ph type="title"/>
          </p:nvPr>
        </p:nvSpPr>
        <p:spPr>
          <a:xfrm>
            <a:off x="127000" y="205978"/>
            <a:ext cx="9461500" cy="85725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n" dirty="0">
                <a:cs typeface="Calibri"/>
              </a:rPr>
              <a:t>Why shouldn't </a:t>
            </a:r>
            <a:r>
              <a:rPr lang="en" dirty="0" smtClean="0">
                <a:cs typeface="Calibri"/>
              </a:rPr>
              <a:t>I</a:t>
            </a:r>
            <a:r>
              <a:rPr lang="en-US" dirty="0" smtClean="0">
                <a:cs typeface="Calibri"/>
              </a:rPr>
              <a:t>L</a:t>
            </a:r>
            <a:r>
              <a:rPr lang="en" dirty="0" smtClean="0">
                <a:cs typeface="Calibri"/>
              </a:rPr>
              <a:t> </a:t>
            </a:r>
            <a:r>
              <a:rPr lang="en" dirty="0">
                <a:cs typeface="Calibri"/>
              </a:rPr>
              <a:t>give PARCC this year? </a:t>
            </a:r>
            <a:endParaRPr lang="en-US" dirty="0">
              <a:cs typeface="Calibri"/>
            </a:endParaRPr>
          </a:p>
        </p:txBody>
      </p:sp>
      <p:sp>
        <p:nvSpPr>
          <p:cNvPr id="5" name="Shape 149"/>
          <p:cNvSpPr txBox="1">
            <a:spLocks/>
          </p:cNvSpPr>
          <p:nvPr/>
        </p:nvSpPr>
        <p:spPr>
          <a:xfrm>
            <a:off x="609600" y="1123950"/>
            <a:ext cx="8229600" cy="3725680"/>
          </a:xfrm>
          <a:prstGeom prst="rect">
            <a:avLst/>
          </a:prstGeom>
        </p:spPr>
        <p:txBody>
          <a:bodyPr vert="horz" lIns="91425" tIns="91425" rIns="91425" bIns="91425" anchor="t" anchorCtr="0">
            <a:noAutofit/>
          </a:bodyPr>
          <a:lstStyle>
            <a:lvl1pPr marL="320040" indent="-320040" algn="l" rtl="0" eaLnBrk="1" latinLnBrk="0" hangingPunct="1">
              <a:spcBef>
                <a:spcPts val="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ts val="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ts val="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ts val="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ts val="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dk1"/>
              </a:buClr>
              <a:buSzPct val="100000"/>
              <a:buFont typeface="Wingdings" charset="2"/>
              <a:buChar char="§"/>
            </a:pPr>
            <a:r>
              <a:rPr lang="en" sz="2400" dirty="0" smtClean="0">
                <a:latin typeface="Calibri"/>
                <a:ea typeface="Calibri"/>
                <a:cs typeface="Calibri"/>
                <a:sym typeface="Calibri"/>
              </a:rPr>
              <a:t>Common Core standards not yet fully implemented in many schools</a:t>
            </a:r>
          </a:p>
          <a:p>
            <a:pPr>
              <a:buClr>
                <a:schemeClr val="dk1"/>
              </a:buClr>
              <a:buSzPct val="100000"/>
              <a:buFont typeface="Wingdings" charset="2"/>
              <a:buChar char="§"/>
            </a:pPr>
            <a:r>
              <a:rPr lang="en" sz="2400" dirty="0" smtClean="0">
                <a:latin typeface="Calibri"/>
                <a:ea typeface="Calibri"/>
                <a:cs typeface="Calibri"/>
                <a:sym typeface="Calibri"/>
              </a:rPr>
              <a:t>Incomplete and inadequate</a:t>
            </a:r>
            <a:r>
              <a:rPr lang="en" sz="2400" b="1" dirty="0" smtClean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2400" dirty="0" smtClean="0">
                <a:latin typeface="Calibri"/>
                <a:ea typeface="Calibri"/>
                <a:cs typeface="Calibri"/>
                <a:sym typeface="Calibri"/>
              </a:rPr>
              <a:t>accommodations for English Language Learner (ELL)  and (IEP)  students. Math questions in Spanish will not have been field tested.</a:t>
            </a:r>
          </a:p>
          <a:p>
            <a:pPr>
              <a:lnSpc>
                <a:spcPct val="107916"/>
              </a:lnSpc>
              <a:buClr>
                <a:schemeClr val="dk1"/>
              </a:buClr>
              <a:buSzPct val="100000"/>
              <a:buFont typeface="Wingdings" charset="2"/>
              <a:buChar char="§"/>
            </a:pPr>
            <a:r>
              <a:rPr lang="en" sz="2400" dirty="0" smtClean="0">
                <a:latin typeface="Calibri"/>
                <a:ea typeface="Calibri"/>
                <a:cs typeface="Calibri"/>
                <a:sym typeface="Calibri"/>
              </a:rPr>
              <a:t>Questionable quality and reliability</a:t>
            </a:r>
          </a:p>
          <a:p>
            <a:pPr>
              <a:lnSpc>
                <a:spcPct val="107916"/>
              </a:lnSpc>
              <a:buClr>
                <a:schemeClr val="dk1"/>
              </a:buClr>
              <a:buSzPct val="100000"/>
              <a:buFont typeface="Wingdings" charset="2"/>
              <a:buChar char="§"/>
            </a:pPr>
            <a:r>
              <a:rPr lang="en" sz="2400" dirty="0" smtClean="0">
                <a:latin typeface="Calibri"/>
                <a:ea typeface="Calibri"/>
                <a:cs typeface="Calibri"/>
                <a:sym typeface="Calibri"/>
              </a:rPr>
              <a:t>Many schools ill-equipped with computers or Internet bandwidth needed to administer test</a:t>
            </a:r>
          </a:p>
          <a:p>
            <a:pPr>
              <a:lnSpc>
                <a:spcPct val="107916"/>
              </a:lnSpc>
              <a:buClr>
                <a:schemeClr val="dk1"/>
              </a:buClr>
              <a:buSzPct val="100000"/>
              <a:buFont typeface="Wingdings" charset="2"/>
              <a:buChar char="§"/>
            </a:pPr>
            <a:r>
              <a:rPr lang="en" sz="2400" dirty="0" smtClean="0">
                <a:latin typeface="Calibri"/>
                <a:ea typeface="Calibri"/>
                <a:cs typeface="Calibri"/>
                <a:sym typeface="Calibri"/>
              </a:rPr>
              <a:t>Most kids are already being tested more than once a year in reading and math using nationally-normed tests</a:t>
            </a:r>
          </a:p>
          <a:p>
            <a:pPr>
              <a:buFont typeface="Wingdings"/>
              <a:buNone/>
            </a:pPr>
            <a:endParaRPr lang="en" dirty="0"/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>
            <a:spLocks noGrp="1"/>
          </p:cNvSpPr>
          <p:nvPr>
            <p:ph type="title"/>
          </p:nvPr>
        </p:nvSpPr>
        <p:spPr>
          <a:xfrm>
            <a:off x="88900" y="205978"/>
            <a:ext cx="8940800" cy="85725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n" dirty="0">
                <a:cs typeface="Calibri"/>
              </a:rPr>
              <a:t>Why shouldn't I</a:t>
            </a:r>
            <a:r>
              <a:rPr lang="en-US" dirty="0">
                <a:cs typeface="Calibri"/>
              </a:rPr>
              <a:t>L</a:t>
            </a:r>
            <a:r>
              <a:rPr lang="en" dirty="0">
                <a:cs typeface="Calibri"/>
              </a:rPr>
              <a:t> give PARCC this year? </a:t>
            </a:r>
            <a:endParaRPr lang="en" dirty="0"/>
          </a:p>
        </p:txBody>
      </p:sp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457200" y="1365250"/>
            <a:ext cx="8229600" cy="30289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lnSpc>
                <a:spcPct val="107916"/>
              </a:lnSpc>
              <a:buClr>
                <a:schemeClr val="dk1"/>
              </a:buClr>
              <a:buSzPct val="100000"/>
              <a:buFont typeface="Wingdings" charset="2"/>
              <a:buChar char="§"/>
            </a:pPr>
            <a:r>
              <a:rPr lang="en" sz="2400" dirty="0">
                <a:latin typeface="Calibri"/>
                <a:ea typeface="Calibri"/>
                <a:cs typeface="Calibri"/>
                <a:sym typeface="Calibri"/>
              </a:rPr>
              <a:t>PARCC is not used for college admissions or scholarships</a:t>
            </a:r>
          </a:p>
          <a:p>
            <a:pPr>
              <a:lnSpc>
                <a:spcPct val="107916"/>
              </a:lnSpc>
              <a:buClr>
                <a:schemeClr val="dk1"/>
              </a:buClr>
              <a:buSzPct val="100000"/>
              <a:buFont typeface="Wingdings" charset="2"/>
              <a:buChar char="§"/>
            </a:pPr>
            <a:r>
              <a:rPr lang="en" sz="2400" dirty="0">
                <a:latin typeface="Calibri"/>
                <a:ea typeface="Calibri"/>
                <a:cs typeface="Calibri"/>
                <a:sym typeface="Calibri"/>
              </a:rPr>
              <a:t>PARCC pushes ACT earlier, potentially resulting in lower scores – jeopardizing scholarships and </a:t>
            </a:r>
            <a:r>
              <a:rPr lang="en" sz="2400" dirty="0" smtClean="0">
                <a:latin typeface="Calibri"/>
                <a:ea typeface="Calibri"/>
                <a:cs typeface="Calibri"/>
                <a:sym typeface="Calibri"/>
              </a:rPr>
              <a:t>admissions</a:t>
            </a:r>
            <a:endParaRPr lang="en-US" sz="2400" dirty="0" smtClean="0">
              <a:latin typeface="Calibri"/>
              <a:ea typeface="Calibri"/>
              <a:cs typeface="Calibri"/>
              <a:sym typeface="Calibri"/>
            </a:endParaRPr>
          </a:p>
          <a:p>
            <a:pPr>
              <a:lnSpc>
                <a:spcPct val="107916"/>
              </a:lnSpc>
              <a:buClr>
                <a:schemeClr val="dk1"/>
              </a:buClr>
              <a:buSzPct val="100000"/>
              <a:buFont typeface="Wingdings" charset="2"/>
              <a:buChar char="§"/>
            </a:pPr>
            <a:r>
              <a:rPr lang="en" sz="2400" dirty="0" smtClean="0">
                <a:latin typeface="Calibri"/>
                <a:ea typeface="Calibri"/>
                <a:cs typeface="Calibri"/>
                <a:sym typeface="Calibri"/>
              </a:rPr>
              <a:t>Tests </a:t>
            </a:r>
            <a:r>
              <a:rPr lang="en" sz="2400" dirty="0">
                <a:latin typeface="Calibri"/>
                <a:ea typeface="Calibri"/>
                <a:cs typeface="Calibri"/>
                <a:sym typeface="Calibri"/>
              </a:rPr>
              <a:t>only a subset of accelerated students, which questions its use as a growth measure</a:t>
            </a:r>
          </a:p>
          <a:p>
            <a:pPr>
              <a:lnSpc>
                <a:spcPct val="107916"/>
              </a:lnSpc>
              <a:buClr>
                <a:schemeClr val="dk1"/>
              </a:buClr>
              <a:buSzPct val="100000"/>
              <a:buFont typeface="Wingdings" charset="2"/>
              <a:buChar char="§"/>
            </a:pPr>
            <a:r>
              <a:rPr lang="en" sz="2400" dirty="0">
                <a:latin typeface="Calibri"/>
                <a:ea typeface="Calibri"/>
                <a:cs typeface="Calibri"/>
                <a:sym typeface="Calibri"/>
              </a:rPr>
              <a:t>AP test dates fall within same window as planned PARCC </a:t>
            </a:r>
            <a:r>
              <a:rPr lang="en" sz="2400" dirty="0" smtClean="0">
                <a:latin typeface="Calibri"/>
                <a:ea typeface="Calibri"/>
                <a:cs typeface="Calibri"/>
                <a:sym typeface="Calibri"/>
              </a:rPr>
              <a:t>administration</a:t>
            </a:r>
            <a:endParaRPr lang="en" sz="2400" dirty="0">
              <a:latin typeface="Calibri"/>
              <a:cs typeface="Calibri"/>
            </a:endParaRPr>
          </a:p>
          <a:p>
            <a:pPr>
              <a:buNone/>
            </a:pPr>
            <a:endParaRPr lang="en" sz="2400" dirty="0"/>
          </a:p>
          <a:p>
            <a:pPr>
              <a:buNone/>
            </a:pPr>
            <a:endParaRPr lang="en" sz="2400" dirty="0"/>
          </a:p>
          <a:p>
            <a:pPr lvl="0" rtl="0">
              <a:lnSpc>
                <a:spcPct val="107916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endParaRPr lang="en" sz="24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>
            <a:spLocks noGrp="1"/>
          </p:cNvSpPr>
          <p:nvPr>
            <p:ph type="title"/>
          </p:nvPr>
        </p:nvSpPr>
        <p:spPr>
          <a:xfrm>
            <a:off x="88900" y="205978"/>
            <a:ext cx="8940800" cy="85725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n" dirty="0">
                <a:cs typeface="Calibri"/>
              </a:rPr>
              <a:t>Why shouldn't I</a:t>
            </a:r>
            <a:r>
              <a:rPr lang="en-US" dirty="0">
                <a:cs typeface="Calibri"/>
              </a:rPr>
              <a:t>L</a:t>
            </a:r>
            <a:r>
              <a:rPr lang="en" dirty="0">
                <a:cs typeface="Calibri"/>
              </a:rPr>
              <a:t> give PARCC this year? </a:t>
            </a:r>
            <a:endParaRPr lang="en" dirty="0"/>
          </a:p>
        </p:txBody>
      </p:sp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15176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 sz="3200" dirty="0" smtClean="0">
                <a:latin typeface="Calibri"/>
                <a:cs typeface="Calibri"/>
                <a:hlinkClick r:id="rId3"/>
              </a:rPr>
              <a:t>Evanston Township High School board meeting</a:t>
            </a:r>
            <a:r>
              <a:rPr lang="en-US" sz="3200" dirty="0" smtClean="0">
                <a:latin typeface="Calibri"/>
                <a:cs typeface="Calibri"/>
              </a:rPr>
              <a:t>: good overview of problems at HS level</a:t>
            </a:r>
            <a:endParaRPr lang="en" sz="3200" dirty="0">
              <a:latin typeface="Calibri"/>
              <a:cs typeface="Calibri"/>
            </a:endParaRPr>
          </a:p>
        </p:txBody>
      </p:sp>
      <p:pic>
        <p:nvPicPr>
          <p:cNvPr id="2" name="Picture 1" descr="Screen Shot 2014-10-23 at 12.03.53 PM.png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126" y="2273300"/>
            <a:ext cx="4402074" cy="2692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31000" y="4605010"/>
            <a:ext cx="195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dirty="0" smtClean="0"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Start at minute 47)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1349994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117850"/>
            <a:ext cx="8229600" cy="16446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" sz="3200" dirty="0">
                <a:latin typeface="Calibri"/>
                <a:cs typeface="Calibri"/>
              </a:rPr>
              <a:t>You can try out PARCC questions here: </a:t>
            </a:r>
            <a:r>
              <a:rPr lang="en" sz="3200" dirty="0">
                <a:latin typeface="Calibri"/>
                <a:cs typeface="Calibri"/>
                <a:hlinkClick r:id="rId2"/>
              </a:rPr>
              <a:t>http://practice.parcc.testnav.com</a:t>
            </a:r>
            <a:endParaRPr lang="en" sz="3200" dirty="0">
              <a:latin typeface="Calibri"/>
              <a:cs typeface="Calibri"/>
            </a:endParaRPr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4" name="Shape 161"/>
          <p:cNvSpPr txBox="1">
            <a:spLocks/>
          </p:cNvSpPr>
          <p:nvPr/>
        </p:nvSpPr>
        <p:spPr>
          <a:xfrm>
            <a:off x="457200" y="1200150"/>
            <a:ext cx="8229600" cy="3725680"/>
          </a:xfrm>
          <a:prstGeom prst="rect">
            <a:avLst/>
          </a:prstGeom>
        </p:spPr>
        <p:txBody>
          <a:bodyPr vert="horz" lIns="91425" tIns="91425" rIns="91425" bIns="91425" anchor="t" anchorCtr="0">
            <a:noAutofit/>
          </a:bodyPr>
          <a:lstStyle>
            <a:lvl1pPr marL="320040" indent="-320040" algn="l" rtl="0" eaLnBrk="1" latinLnBrk="0" hangingPunct="1">
              <a:spcBef>
                <a:spcPts val="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ts val="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ts val="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ts val="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ts val="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dk1"/>
              </a:buClr>
              <a:buSzPct val="100000"/>
              <a:buFont typeface="Wingdings" charset="2"/>
              <a:buChar char="§"/>
            </a:pPr>
            <a:r>
              <a:rPr lang="en" sz="3200" dirty="0" smtClean="0">
                <a:latin typeface="Calibri"/>
                <a:cs typeface="Calibri"/>
              </a:rPr>
              <a:t>Vague and confusing questions -- needs further revision before widespread use</a:t>
            </a:r>
          </a:p>
          <a:p>
            <a:pPr>
              <a:buFont typeface="Wingdings" charset="2"/>
              <a:buChar char="§"/>
            </a:pPr>
            <a:endParaRPr lang="en" sz="3200" dirty="0" smtClean="0">
              <a:latin typeface="Calibri"/>
              <a:cs typeface="Calibri"/>
            </a:endParaRPr>
          </a:p>
          <a:p>
            <a:pPr>
              <a:buFont typeface="Wingdings"/>
              <a:buNone/>
            </a:pPr>
            <a:endParaRPr lang="en" sz="800" dirty="0" smtClean="0"/>
          </a:p>
          <a:p>
            <a:pPr>
              <a:buFont typeface="Wingdings"/>
              <a:buNone/>
            </a:pPr>
            <a:endParaRPr lang="en" sz="800" dirty="0" smtClean="0"/>
          </a:p>
          <a:p>
            <a:pPr>
              <a:lnSpc>
                <a:spcPct val="107916"/>
              </a:lnSpc>
              <a:buClr>
                <a:schemeClr val="dk1"/>
              </a:buClr>
              <a:buSzPct val="100000"/>
              <a:buFont typeface="Arial"/>
              <a:buNone/>
            </a:pPr>
            <a:endParaRPr lang="en" sz="11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Shape 160"/>
          <p:cNvSpPr txBox="1">
            <a:spLocks noGrp="1"/>
          </p:cNvSpPr>
          <p:nvPr>
            <p:ph type="title"/>
          </p:nvPr>
        </p:nvSpPr>
        <p:spPr>
          <a:xfrm>
            <a:off x="88900" y="205978"/>
            <a:ext cx="8940800" cy="85725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n" dirty="0">
                <a:cs typeface="Calibri"/>
              </a:rPr>
              <a:t>Why shouldn't I</a:t>
            </a:r>
            <a:r>
              <a:rPr lang="en-US" dirty="0">
                <a:cs typeface="Calibri"/>
              </a:rPr>
              <a:t>L</a:t>
            </a:r>
            <a:r>
              <a:rPr lang="en" dirty="0">
                <a:cs typeface="Calibri"/>
              </a:rPr>
              <a:t> give PARCC this year? </a:t>
            </a:r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830417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>
            <a:spLocks noGrp="1"/>
          </p:cNvSpPr>
          <p:nvPr>
            <p:ph type="title"/>
          </p:nvPr>
        </p:nvSpPr>
        <p:spPr>
          <a:xfrm>
            <a:off x="114300" y="205978"/>
            <a:ext cx="8902700" cy="85725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/>
              <a:t>Why shouldn’t IL give PARCC this year?</a:t>
            </a:r>
            <a:endParaRPr lang="en" dirty="0"/>
          </a:p>
        </p:txBody>
      </p:sp>
      <p:sp>
        <p:nvSpPr>
          <p:cNvPr id="5" name="Shape 44"/>
          <p:cNvSpPr txBox="1">
            <a:spLocks noGrp="1"/>
          </p:cNvSpPr>
          <p:nvPr>
            <p:ph type="body" idx="1"/>
          </p:nvPr>
        </p:nvSpPr>
        <p:spPr>
          <a:xfrm>
            <a:off x="457200" y="2228850"/>
            <a:ext cx="8229600" cy="1289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indent="0" algn="ctr">
              <a:buClrTx/>
              <a:buSzPct val="100000"/>
              <a:buNone/>
            </a:pPr>
            <a:r>
              <a:rPr lang="en-US" sz="3200" i="1" dirty="0" smtClean="0">
                <a:latin typeface="Calibri"/>
                <a:cs typeface="Calibri"/>
              </a:rPr>
              <a:t>&lt;Question Intermission&gt;</a:t>
            </a:r>
            <a:endParaRPr lang="en" sz="3200" i="1" dirty="0">
              <a:latin typeface="Calibri"/>
              <a:cs typeface="Calibri"/>
            </a:endParaRP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What should Illinois do?</a:t>
            </a:r>
          </a:p>
        </p:txBody>
      </p:sp>
      <p:sp>
        <p:nvSpPr>
          <p:cNvPr id="172" name="Shape 17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buClrTx/>
              <a:buSzPct val="100000"/>
              <a:buFont typeface="Wingdings" charset="2"/>
              <a:buChar char="§"/>
            </a:pPr>
            <a:r>
              <a:rPr lang="en" sz="3200" dirty="0">
                <a:latin typeface="Calibri"/>
                <a:cs typeface="Calibri"/>
              </a:rPr>
              <a:t>Ask for a waiver to not give PARCC this </a:t>
            </a:r>
            <a:r>
              <a:rPr lang="en" sz="3200" dirty="0" smtClean="0">
                <a:latin typeface="Calibri"/>
                <a:cs typeface="Calibri"/>
              </a:rPr>
              <a:t>year</a:t>
            </a:r>
            <a:endParaRPr lang="en" sz="3200" dirty="0">
              <a:latin typeface="Calibri"/>
              <a:cs typeface="Calibri"/>
            </a:endParaRPr>
          </a:p>
          <a:p>
            <a:pPr lvl="1">
              <a:buClrTx/>
              <a:buSzPct val="100000"/>
              <a:buFont typeface="Wingdings" charset="2"/>
              <a:buChar char="§"/>
            </a:pPr>
            <a:r>
              <a:rPr lang="en" dirty="0" smtClean="0">
                <a:latin typeface="Calibri"/>
                <a:cs typeface="Calibri"/>
              </a:rPr>
              <a:t>IL </a:t>
            </a:r>
            <a:r>
              <a:rPr lang="en" dirty="0">
                <a:latin typeface="Calibri"/>
                <a:cs typeface="Calibri"/>
              </a:rPr>
              <a:t>gets money from the federal government to help low-income students (Title I funds</a:t>
            </a:r>
            <a:r>
              <a:rPr lang="en" dirty="0" smtClean="0">
                <a:latin typeface="Calibri"/>
                <a:cs typeface="Calibri"/>
              </a:rPr>
              <a:t>)</a:t>
            </a:r>
            <a:endParaRPr dirty="0">
              <a:latin typeface="Calibri"/>
              <a:cs typeface="Calibri"/>
            </a:endParaRPr>
          </a:p>
          <a:p>
            <a:pPr lvl="1">
              <a:buClrTx/>
              <a:buSzPct val="100000"/>
              <a:buFont typeface="Wingdings" charset="2"/>
              <a:buChar char="§"/>
            </a:pPr>
            <a:r>
              <a:rPr lang="en" dirty="0">
                <a:latin typeface="Calibri"/>
                <a:cs typeface="Calibri"/>
              </a:rPr>
              <a:t>In order to get Title I funds, states must do certain things, like annual </a:t>
            </a:r>
            <a:r>
              <a:rPr lang="en" dirty="0" smtClean="0">
                <a:latin typeface="Calibri"/>
                <a:cs typeface="Calibri"/>
              </a:rPr>
              <a:t>testing</a:t>
            </a:r>
            <a:endParaRPr dirty="0">
              <a:latin typeface="Calibri"/>
              <a:cs typeface="Calibri"/>
            </a:endParaRPr>
          </a:p>
          <a:p>
            <a:pPr lvl="1">
              <a:buClrTx/>
              <a:buSzPct val="100000"/>
              <a:buFont typeface="Wingdings" charset="2"/>
              <a:buChar char="§"/>
            </a:pPr>
            <a:r>
              <a:rPr lang="en" dirty="0">
                <a:latin typeface="Calibri"/>
                <a:cs typeface="Calibri"/>
              </a:rPr>
              <a:t>But USED can </a:t>
            </a:r>
            <a:r>
              <a:rPr lang="en-US" dirty="0" smtClean="0">
                <a:latin typeface="Calibri"/>
                <a:cs typeface="Calibri"/>
              </a:rPr>
              <a:t>grant states waivers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smtClean="0">
                <a:latin typeface="Calibri"/>
                <a:cs typeface="Calibri"/>
              </a:rPr>
              <a:t>and with political pressure than can choose to provide funds even if states don’t fulfill every requirement</a:t>
            </a:r>
            <a:endParaRPr lang="en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14969625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What should Illinois do?</a:t>
            </a:r>
          </a:p>
        </p:txBody>
      </p:sp>
      <p:sp>
        <p:nvSpPr>
          <p:cNvPr id="178" name="Shape 17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" sz="2400" i="1" dirty="0">
                <a:latin typeface="Calibri"/>
                <a:cs typeface="Calibri"/>
              </a:rPr>
              <a:t>Illinois State Board of Education needs to tell the US Department of Education that Illinois will</a:t>
            </a:r>
            <a:r>
              <a:rPr lang="en" sz="2400" i="1" dirty="0" smtClean="0">
                <a:latin typeface="Calibri"/>
                <a:cs typeface="Calibri"/>
              </a:rPr>
              <a:t>:</a:t>
            </a:r>
            <a:endParaRPr sz="2400" dirty="0">
              <a:latin typeface="Calibri"/>
              <a:cs typeface="Calibri"/>
            </a:endParaRPr>
          </a:p>
          <a:p>
            <a:pPr marL="457200" lvl="0" indent="-342900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AutoNum type="arabicParenR"/>
            </a:pPr>
            <a:r>
              <a:rPr lang="en" sz="2400" dirty="0">
                <a:latin typeface="Calibri"/>
                <a:ea typeface="Calibri"/>
                <a:cs typeface="Calibri"/>
                <a:sym typeface="Calibri"/>
              </a:rPr>
              <a:t>Delay the PARCC until the test is improved and validated through additional field testing</a:t>
            </a:r>
          </a:p>
          <a:p>
            <a:pPr marL="457200" lvl="0" indent="-342900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AutoNum type="arabicParenR"/>
            </a:pPr>
            <a:r>
              <a:rPr lang="en" sz="2400" dirty="0">
                <a:latin typeface="Calibri"/>
                <a:ea typeface="Calibri"/>
                <a:cs typeface="Calibri"/>
                <a:sym typeface="Calibri"/>
              </a:rPr>
              <a:t>Continue the use of other nationally-normed reading/math tests in 2014-15, such as MAP/ACT, that Illinois schools are already using anyway</a:t>
            </a:r>
          </a:p>
          <a:p>
            <a:pPr marL="457200" lvl="0" indent="-342900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AutoNum type="arabicParenR"/>
            </a:pPr>
            <a:r>
              <a:rPr lang="en" sz="2400" dirty="0">
                <a:latin typeface="Calibri"/>
                <a:ea typeface="Calibri"/>
                <a:cs typeface="Calibri"/>
                <a:sym typeface="Calibri"/>
              </a:rPr>
              <a:t>Move ACT High School testing back to its original date in April (currently early March)  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800" dirty="0"/>
          </a:p>
          <a:p>
            <a:pPr>
              <a:spcBef>
                <a:spcPts val="0"/>
              </a:spcBef>
              <a:buNone/>
            </a:pPr>
            <a:endParaRPr sz="1800" dirty="0"/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355600" y="167878"/>
            <a:ext cx="8547100" cy="85725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/>
            <a:r>
              <a:rPr lang="en" sz="3600" dirty="0"/>
              <a:t>What can we do to </a:t>
            </a:r>
            <a:r>
              <a:rPr lang="en-US" sz="3600" dirty="0"/>
              <a:t>make IL Park the PARCC?</a:t>
            </a:r>
            <a:endParaRPr lang="en" sz="3600" dirty="0"/>
          </a:p>
        </p:txBody>
      </p:sp>
      <p:sp>
        <p:nvSpPr>
          <p:cNvPr id="195" name="Shape 195"/>
          <p:cNvSpPr txBox="1">
            <a:spLocks noGrp="1"/>
          </p:cNvSpPr>
          <p:nvPr>
            <p:ph type="body" idx="1"/>
          </p:nvPr>
        </p:nvSpPr>
        <p:spPr>
          <a:xfrm>
            <a:off x="622300" y="1200150"/>
            <a:ext cx="8153400" cy="372568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n" sz="4400" dirty="0">
                <a:latin typeface="Calibri"/>
                <a:cs typeface="Calibri"/>
              </a:rPr>
              <a:t>We need to pressure our elected officials at the local, state and federal levels to get ISBE to ask for a waiver and the USED to grant it.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 lang="en-US" sz="2400" i="1" dirty="0" smtClean="0"/>
          </a:p>
          <a:p>
            <a:pPr>
              <a:spcBef>
                <a:spcPts val="0"/>
              </a:spcBef>
              <a:buNone/>
            </a:pPr>
            <a:endParaRPr dirty="0"/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>
            <a:spLocks noGrp="1"/>
          </p:cNvSpPr>
          <p:nvPr>
            <p:ph type="title"/>
          </p:nvPr>
        </p:nvSpPr>
        <p:spPr>
          <a:xfrm>
            <a:off x="165100" y="205978"/>
            <a:ext cx="8978900" cy="85725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600" dirty="0"/>
              <a:t>What can we do to </a:t>
            </a:r>
            <a:r>
              <a:rPr lang="en-US" sz="3600" dirty="0" smtClean="0"/>
              <a:t>make IL Park the PARCC?</a:t>
            </a:r>
            <a:endParaRPr lang="en" sz="3600" dirty="0"/>
          </a:p>
        </p:txBody>
      </p:sp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457200" y="831850"/>
            <a:ext cx="8229600" cy="372568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 sz="1400" dirty="0"/>
          </a:p>
          <a:p>
            <a:pPr lvl="0">
              <a:lnSpc>
                <a:spcPct val="115000"/>
              </a:lnSpc>
              <a:spcAft>
                <a:spcPts val="600"/>
              </a:spcAft>
              <a:buNone/>
            </a:pPr>
            <a:r>
              <a:rPr lang="en-US" sz="1800" i="1" dirty="0" smtClean="0">
                <a:latin typeface="Calibri"/>
                <a:cs typeface="Calibri"/>
              </a:rPr>
              <a:t>Here’s </a:t>
            </a:r>
            <a:r>
              <a:rPr lang="en-US" sz="1800" i="1" dirty="0">
                <a:latin typeface="Calibri"/>
                <a:cs typeface="Calibri"/>
              </a:rPr>
              <a:t>some ideas we’ve had so far</a:t>
            </a:r>
            <a:r>
              <a:rPr lang="en-US" sz="1800" i="1" dirty="0" smtClean="0">
                <a:latin typeface="Calibri"/>
                <a:cs typeface="Calibri"/>
              </a:rPr>
              <a:t>.</a:t>
            </a:r>
            <a:endParaRPr lang="en-US" sz="1800" i="1" dirty="0">
              <a:latin typeface="Calibri"/>
              <a:cs typeface="Calibri"/>
            </a:endParaRPr>
          </a:p>
          <a:p>
            <a:pPr marL="457200" lvl="0" indent="-317500">
              <a:lnSpc>
                <a:spcPct val="107916"/>
              </a:lnSpc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Sign RYH’s petition at </a:t>
            </a:r>
            <a:r>
              <a:rPr lang="en-US" sz="18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petitions.moveon.org/sign/isbe-acquire-a-waiver-1</a:t>
            </a:r>
          </a:p>
          <a:p>
            <a:pPr marL="457200" lvl="0" indent="-317500">
              <a:lnSpc>
                <a:spcPct val="107916"/>
              </a:lnSpc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Call or meet with your federal and state legislators to let them know your concerns</a:t>
            </a:r>
          </a:p>
          <a:p>
            <a:pPr marL="457200" lvl="0" indent="-317500">
              <a:lnSpc>
                <a:spcPct val="107916"/>
              </a:lnSpc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Share this </a:t>
            </a:r>
            <a:r>
              <a:rPr lang="en-US" sz="1800" dirty="0" smtClean="0">
                <a:latin typeface="Calibri"/>
                <a:ea typeface="Calibri"/>
                <a:cs typeface="Calibri"/>
                <a:sym typeface="Calibri"/>
              </a:rPr>
              <a:t>information and </a:t>
            </a:r>
            <a:r>
              <a:rPr lang="en-US" sz="1800" dirty="0" smtClean="0">
                <a:latin typeface="Calibri"/>
                <a:ea typeface="Calibri"/>
                <a:cs typeface="Calibri"/>
                <a:sym typeface="Calibri"/>
                <a:hlinkClick r:id="rId4"/>
              </a:rPr>
              <a:t>our position paper 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with other parents</a:t>
            </a:r>
          </a:p>
          <a:p>
            <a:pPr marL="457200" lvl="0" indent="-317500">
              <a:lnSpc>
                <a:spcPct val="107916"/>
              </a:lnSpc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Hold a Park the PARCC party </a:t>
            </a:r>
            <a:r>
              <a:rPr lang="en-US" sz="1800" dirty="0" smtClean="0">
                <a:latin typeface="Calibri"/>
                <a:ea typeface="Calibri"/>
                <a:cs typeface="Calibri"/>
                <a:sym typeface="Calibri"/>
              </a:rPr>
              <a:t>at your school so 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parents can try the test themselves</a:t>
            </a:r>
          </a:p>
          <a:p>
            <a:pPr marL="457200" lvl="0" indent="-317500">
              <a:lnSpc>
                <a:spcPct val="107916"/>
              </a:lnSpc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Attend a Raise Your Hand/More Than a Score Information Session</a:t>
            </a:r>
          </a:p>
          <a:p>
            <a:pPr marL="457200" lvl="0" indent="-317500">
              <a:lnSpc>
                <a:spcPct val="107916"/>
              </a:lnSpc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Share your concerns at </a:t>
            </a:r>
            <a:r>
              <a:rPr lang="en-US" sz="1800" dirty="0" smtClean="0">
                <a:latin typeface="Calibri"/>
                <a:ea typeface="Calibri"/>
                <a:cs typeface="Calibri"/>
                <a:sym typeface="Calibri"/>
              </a:rPr>
              <a:t>ISBE (11/21), 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school board, PTA, LSC meetings: put PARCC on its agenda to make sure everyone understands its implications</a:t>
            </a:r>
          </a:p>
          <a:p>
            <a:pPr marL="457200" lvl="0" indent="-317500">
              <a:lnSpc>
                <a:spcPct val="107916"/>
              </a:lnSpc>
              <a:spcAft>
                <a:spcPts val="600"/>
              </a:spcAft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Attend the RYH forum on high quality assessment on 11/18 in </a:t>
            </a:r>
            <a:r>
              <a:rPr lang="en-US" sz="1800" dirty="0" err="1" smtClean="0">
                <a:latin typeface="Calibri"/>
                <a:ea typeface="Calibri"/>
                <a:cs typeface="Calibri"/>
                <a:sym typeface="Calibri"/>
              </a:rPr>
              <a:t>Pilsen</a:t>
            </a:r>
            <a:endParaRPr lang="en-US" sz="1800" dirty="0"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lnSpc>
                <a:spcPct val="107916"/>
              </a:lnSpc>
              <a:buClr>
                <a:schemeClr val="dk1"/>
              </a:buClr>
              <a:buSzPct val="78571"/>
              <a:buNone/>
            </a:pPr>
            <a:r>
              <a:rPr lang="en-US" sz="1800" b="1" i="1" dirty="0">
                <a:latin typeface="Calibri"/>
                <a:ea typeface="Calibri"/>
                <a:cs typeface="Calibri"/>
                <a:sym typeface="Calibri"/>
              </a:rPr>
              <a:t>Do you have other suggestions for getting more parents involved? 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400" b="1" dirty="0"/>
          </a:p>
          <a:p>
            <a:pPr lvl="0">
              <a:lnSpc>
                <a:spcPct val="107916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400" i="1" dirty="0"/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>
            <a:spLocks noGrp="1"/>
          </p:cNvSpPr>
          <p:nvPr>
            <p:ph type="title"/>
          </p:nvPr>
        </p:nvSpPr>
        <p:spPr>
          <a:xfrm>
            <a:off x="165100" y="205978"/>
            <a:ext cx="8978900" cy="85725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600" dirty="0"/>
              <a:t>What can we do to </a:t>
            </a:r>
            <a:r>
              <a:rPr lang="en-US" sz="3600" dirty="0" smtClean="0"/>
              <a:t>make IL Park the PARCC?</a:t>
            </a:r>
            <a:endParaRPr lang="en" sz="3600" dirty="0"/>
          </a:p>
        </p:txBody>
      </p:sp>
      <p:sp>
        <p:nvSpPr>
          <p:cNvPr id="5" name="Shape 44"/>
          <p:cNvSpPr txBox="1">
            <a:spLocks noGrp="1"/>
          </p:cNvSpPr>
          <p:nvPr>
            <p:ph type="body" idx="1"/>
          </p:nvPr>
        </p:nvSpPr>
        <p:spPr>
          <a:xfrm>
            <a:off x="457200" y="2228850"/>
            <a:ext cx="8229600" cy="1289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indent="0" algn="ctr">
              <a:buClrTx/>
              <a:buSzPct val="100000"/>
              <a:buNone/>
            </a:pPr>
            <a:r>
              <a:rPr lang="en-US" sz="3200" i="1" dirty="0" smtClean="0">
                <a:latin typeface="Calibri"/>
                <a:cs typeface="Calibri"/>
              </a:rPr>
              <a:t>&lt;Questions, suggestions, discussion…</a:t>
            </a:r>
            <a:r>
              <a:rPr lang="en-US" sz="3200" i="1" dirty="0" smtClean="0">
                <a:latin typeface="Calibri"/>
                <a:cs typeface="Calibri"/>
              </a:rPr>
              <a:t>&gt;</a:t>
            </a:r>
          </a:p>
          <a:p>
            <a:pPr marL="0" indent="0" algn="ctr">
              <a:buClrTx/>
              <a:buSzPct val="100000"/>
              <a:buNone/>
            </a:pPr>
            <a:r>
              <a:rPr lang="en-US" sz="3200" dirty="0" err="1" smtClean="0">
                <a:latin typeface="Calibri"/>
                <a:cs typeface="Calibri"/>
              </a:rPr>
              <a:t>info@ILRaiseYourHand.org</a:t>
            </a:r>
            <a:endParaRPr lang="en" sz="3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05436087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k the parcc bolder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82" y="1644629"/>
            <a:ext cx="8284959" cy="1990732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656678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Inkwell.thmx</Template>
  <TotalTime>5698</TotalTime>
  <Words>1417</Words>
  <Application>Microsoft Macintosh PowerPoint</Application>
  <PresentationFormat>On-screen Show (16:9)</PresentationFormat>
  <Paragraphs>143</Paragraphs>
  <Slides>29</Slides>
  <Notes>28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Median</vt:lpstr>
      <vt:lpstr>PowerPoint Presentation</vt:lpstr>
      <vt:lpstr>Welcome</vt:lpstr>
      <vt:lpstr>Outline</vt:lpstr>
      <vt:lpstr>Why is Illinois getting a new test?</vt:lpstr>
      <vt:lpstr>Why is Illinois getting a new test? </vt:lpstr>
      <vt:lpstr>Why is Illinois getting a new test?</vt:lpstr>
      <vt:lpstr>Why is Illinois getting a new test?</vt:lpstr>
      <vt:lpstr>Why is Illinois getting a new test?</vt:lpstr>
      <vt:lpstr>Why is Illinois getting a new test?</vt:lpstr>
      <vt:lpstr>Why is Illinois getting a new test?</vt:lpstr>
      <vt:lpstr>What is PARCC?</vt:lpstr>
      <vt:lpstr>What is PARCC? </vt:lpstr>
      <vt:lpstr>What is PARCC? </vt:lpstr>
      <vt:lpstr>What is PARCC? </vt:lpstr>
      <vt:lpstr>What is PARCC? </vt:lpstr>
      <vt:lpstr>What is PARCC? </vt:lpstr>
      <vt:lpstr>What is PARCC? </vt:lpstr>
      <vt:lpstr>What is PARCC? </vt:lpstr>
      <vt:lpstr>Why shouldn't IL give PARCC this year? </vt:lpstr>
      <vt:lpstr>Why shouldn't IL give PARCC this year? </vt:lpstr>
      <vt:lpstr>Why shouldn't IL give PARCC this year? </vt:lpstr>
      <vt:lpstr>Why shouldn't IL give PARCC this year? </vt:lpstr>
      <vt:lpstr>Why shouldn’t IL give PARCC this year?</vt:lpstr>
      <vt:lpstr>What should Illinois do?</vt:lpstr>
      <vt:lpstr>What should Illinois do?</vt:lpstr>
      <vt:lpstr>What can we do to make IL Park the PARCC?</vt:lpstr>
      <vt:lpstr>What can we do to make IL Park the PARCC?</vt:lpstr>
      <vt:lpstr>What can we do to make IL Park the PARCC?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Park the PARCC</dc:title>
  <cp:lastModifiedBy>Cassandre Creswell</cp:lastModifiedBy>
  <cp:revision>31</cp:revision>
  <dcterms:modified xsi:type="dcterms:W3CDTF">2014-10-24T12:46:05Z</dcterms:modified>
</cp:coreProperties>
</file>